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1" r:id="rId6"/>
    <p:sldId id="269" r:id="rId7"/>
    <p:sldId id="270" r:id="rId8"/>
    <p:sldId id="259" r:id="rId9"/>
    <p:sldId id="275" r:id="rId10"/>
    <p:sldId id="258" r:id="rId11"/>
    <p:sldId id="272" r:id="rId12"/>
    <p:sldId id="260" r:id="rId13"/>
    <p:sldId id="261" r:id="rId14"/>
    <p:sldId id="262" r:id="rId15"/>
    <p:sldId id="263" r:id="rId16"/>
    <p:sldId id="264" r:id="rId17"/>
    <p:sldId id="26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4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U_75th_ppt_bckgr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1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MU_logo_cmyk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81000" y="381000"/>
            <a:ext cx="2926080" cy="548640"/>
          </a:xfrm>
          <a:prstGeom prst="rect">
            <a:avLst/>
          </a:prstGeom>
        </p:spPr>
      </p:pic>
      <p:pic>
        <p:nvPicPr>
          <p:cNvPr id="9" name="Picture 8" descr="MU_75th_rgb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15200" y="5638800"/>
            <a:ext cx="1371600" cy="75895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57200" y="60768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 smtClean="0">
                <a:solidFill>
                  <a:srgbClr val="112459"/>
                </a:solidFill>
                <a:latin typeface="Franklin Gothic Medium Cond" pitchFamily="34" charset="0"/>
              </a:rPr>
              <a:t>Marian University is sponsored by the Sisters of St. Francis, Oldenburg.</a:t>
            </a:r>
            <a:endParaRPr lang="en-US" dirty="0">
              <a:solidFill>
                <a:srgbClr val="11245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112459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1245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124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124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124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124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s.gov/ohrp/humansubjects/guidance/45cfr46.html#subpartc" TargetMode="External"/><Relationship Id="rId2" Type="http://schemas.openxmlformats.org/officeDocument/2006/relationships/hyperlink" Target="http://www.hhs.gov/ohrp/humansubjects/guidance/45cfr46.html#subpartb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hs.gov/ohrp/humansubjects/guidance/45cfr46.html#subpart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day@marian.edu" TargetMode="External"/><Relationship Id="rId2" Type="http://schemas.openxmlformats.org/officeDocument/2006/relationships/hyperlink" Target="http://www.marian.edu/irb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an.edu/irb" TargetMode="External"/><Relationship Id="rId2" Type="http://schemas.openxmlformats.org/officeDocument/2006/relationships/hyperlink" Target="http://www.hhs.gov/ohrp/humansubjects/guidance/45cfr46.html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an.edu/irb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bday@marian.edu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pope@marian.edu" TargetMode="External"/><Relationship Id="rId2" Type="http://schemas.openxmlformats.org/officeDocument/2006/relationships/hyperlink" Target="mailto:jeberl@marian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bday@marian.edu" TargetMode="External"/><Relationship Id="rId4" Type="http://schemas.openxmlformats.org/officeDocument/2006/relationships/hyperlink" Target="mailto:kspear@marian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hs.gov/ohrp/humansubjects/guidance/45cfr46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7696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12459"/>
                </a:solidFill>
                <a:latin typeface="Franklin Gothic Medium" pitchFamily="34" charset="0"/>
              </a:rPr>
              <a:t>Human Subjects Research and the Marian University Institutional Review Board (IRB)</a:t>
            </a:r>
          </a:p>
          <a:p>
            <a:pPr algn="ctr"/>
            <a:endParaRPr lang="en-US" sz="2800" dirty="0" smtClean="0">
              <a:solidFill>
                <a:srgbClr val="112459"/>
              </a:solidFill>
              <a:latin typeface="Franklin Gothic Medium" pitchFamily="34" charset="0"/>
            </a:endParaRPr>
          </a:p>
          <a:p>
            <a:pPr algn="ctr"/>
            <a:r>
              <a:rPr lang="en-US" sz="2800" dirty="0" smtClean="0">
                <a:solidFill>
                  <a:srgbClr val="112459"/>
                </a:solidFill>
                <a:latin typeface="Franklin Gothic Medium" pitchFamily="34" charset="0"/>
              </a:rPr>
              <a:t>Dr. Jason Eberl, IRB Chair</a:t>
            </a:r>
          </a:p>
          <a:p>
            <a:pPr algn="ctr"/>
            <a:r>
              <a:rPr lang="en-US" sz="2800" dirty="0" smtClean="0">
                <a:solidFill>
                  <a:srgbClr val="112459"/>
                </a:solidFill>
                <a:latin typeface="Franklin Gothic Medium" pitchFamily="34" charset="0"/>
              </a:rPr>
              <a:t>Dr. Sam Pope, Biomedical Subcommittee Chair</a:t>
            </a:r>
          </a:p>
          <a:p>
            <a:pPr algn="ctr"/>
            <a:r>
              <a:rPr lang="en-US" sz="2800" dirty="0" smtClean="0">
                <a:solidFill>
                  <a:srgbClr val="112459"/>
                </a:solidFill>
                <a:latin typeface="Franklin Gothic Medium" pitchFamily="34" charset="0"/>
              </a:rPr>
              <a:t>Dr. Karen Spear, Social/Behavioral </a:t>
            </a:r>
          </a:p>
          <a:p>
            <a:pPr algn="ctr"/>
            <a:r>
              <a:rPr lang="en-US" sz="2800" dirty="0" smtClean="0">
                <a:solidFill>
                  <a:srgbClr val="112459"/>
                </a:solidFill>
                <a:latin typeface="Franklin Gothic Medium" pitchFamily="34" charset="0"/>
              </a:rPr>
              <a:t>Subcommittee Chair</a:t>
            </a:r>
            <a:endParaRPr lang="en-US" sz="2800" dirty="0">
              <a:solidFill>
                <a:srgbClr val="112459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209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Vulnerable Populations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09600" y="1981200"/>
            <a:ext cx="7924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Pregnant Women, Human Fetuses, and Neonates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See </a:t>
            </a:r>
            <a:r>
              <a:rPr lang="en-US" sz="2400" dirty="0" smtClean="0">
                <a:hlinkClick r:id="rId2"/>
              </a:rPr>
              <a:t>Subpart B</a:t>
            </a:r>
            <a:r>
              <a:rPr lang="en-US" sz="2400" dirty="0" smtClean="0"/>
              <a:t> of the “Common Rule”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Prisoners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See </a:t>
            </a:r>
            <a:r>
              <a:rPr lang="en-US" sz="2400" dirty="0" smtClean="0">
                <a:hlinkClick r:id="rId3"/>
              </a:rPr>
              <a:t>Subpart C</a:t>
            </a:r>
            <a:r>
              <a:rPr lang="en-US" sz="2400" dirty="0" smtClean="0"/>
              <a:t> of the “Common Rule”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Children (especially in educational research)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See </a:t>
            </a:r>
            <a:r>
              <a:rPr lang="en-US" sz="2400" dirty="0" smtClean="0">
                <a:hlinkClick r:id="rId4"/>
              </a:rPr>
              <a:t>Subpart D</a:t>
            </a:r>
            <a:r>
              <a:rPr lang="en-US" sz="2400" dirty="0" smtClean="0"/>
              <a:t> of the “Common Rule”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do I know if I need to submit my research study for IRB review?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09600" y="20574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Are you using “human subjects”?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Will you present data from your research beyond </a:t>
            </a:r>
          </a:p>
          <a:p>
            <a:pPr>
              <a:defRPr/>
            </a:pPr>
            <a:r>
              <a:rPr lang="en-US" sz="2800" dirty="0" smtClean="0"/>
              <a:t>    your classroom as contributing to </a:t>
            </a:r>
            <a:r>
              <a:rPr lang="en-US" sz="2800" dirty="0" err="1" smtClean="0"/>
              <a:t>generalizable</a:t>
            </a:r>
            <a:r>
              <a:rPr lang="en-US" sz="2800" dirty="0" smtClean="0"/>
              <a:t>   </a:t>
            </a:r>
          </a:p>
          <a:p>
            <a:pPr>
              <a:defRPr/>
            </a:pPr>
            <a:r>
              <a:rPr lang="en-US" sz="2800" dirty="0" smtClean="0"/>
              <a:t>    knowledge?</a:t>
            </a:r>
          </a:p>
          <a:p>
            <a:pPr>
              <a:defRPr/>
            </a:pPr>
            <a:endParaRPr lang="en-US" sz="28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Will you present or publish your results?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What Do I Do First to Start the IRB Process?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398693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 Fill out and submit Marian University IRB Form 1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 </a:t>
            </a:r>
            <a:r>
              <a:rPr lang="en-US" sz="2400" dirty="0" smtClean="0"/>
              <a:t>Available on the IRB website: </a:t>
            </a:r>
            <a:r>
              <a:rPr lang="en-US" sz="2400" dirty="0" smtClean="0">
                <a:hlinkClick r:id="rId2"/>
              </a:rPr>
              <a:t>www.marian.edu/irb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 Submit to Bev Day, Admin Asst for the IRB: 	</a:t>
            </a:r>
            <a:r>
              <a:rPr lang="en-US" sz="2000" dirty="0" smtClean="0">
                <a:hlinkClick r:id="rId3"/>
              </a:rPr>
              <a:t>bday@marian.edu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Within 14 days, the IRB Chair will respond with </a:t>
            </a:r>
          </a:p>
          <a:p>
            <a:r>
              <a:rPr lang="en-US" sz="2800" dirty="0" smtClean="0"/>
              <a:t>    guidance about how to proceed.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Levels of Review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8001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Exempt – No application is required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No risk or minimal risk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   </a:t>
            </a:r>
            <a:r>
              <a:rPr lang="en-US" sz="2800" dirty="0" smtClean="0"/>
              <a:t>Expedited – Application is required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No more than minimal risk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   </a:t>
            </a:r>
            <a:r>
              <a:rPr lang="en-US" sz="2800" dirty="0" smtClean="0"/>
              <a:t>Full – Application is required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More than minimal risk</a:t>
            </a:r>
          </a:p>
          <a:p>
            <a:pPr lvl="1">
              <a:defRPr/>
            </a:pPr>
            <a:endParaRPr lang="en-US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   </a:t>
            </a:r>
            <a:r>
              <a:rPr lang="en-US" sz="2800" dirty="0" smtClean="0"/>
              <a:t>See </a:t>
            </a:r>
            <a:r>
              <a:rPr lang="en-US" sz="2800" dirty="0" smtClean="0">
                <a:hlinkClick r:id="rId2"/>
              </a:rPr>
              <a:t>“Common Rule” (45 CFR 46) </a:t>
            </a:r>
            <a:r>
              <a:rPr lang="en-US" sz="2800" dirty="0" smtClean="0"/>
              <a:t>for more details on </a:t>
            </a:r>
          </a:p>
          <a:p>
            <a:pPr>
              <a:defRPr/>
            </a:pPr>
            <a:r>
              <a:rPr lang="en-US" sz="2800" dirty="0" smtClean="0"/>
              <a:t>    review criteria.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Also available on IRB website (</a:t>
            </a:r>
            <a:r>
              <a:rPr lang="en-US" sz="2400" dirty="0" smtClean="0">
                <a:hlinkClick r:id="rId3"/>
              </a:rPr>
              <a:t>www.marian.edu/irb</a:t>
            </a:r>
            <a:r>
              <a:rPr lang="en-US" sz="2400" dirty="0" smtClean="0"/>
              <a:t>) 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How do I submit an application to the Marian University IRB?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66414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Upon request from the IRB Chair, complete the </a:t>
            </a:r>
          </a:p>
          <a:p>
            <a:pPr>
              <a:defRPr/>
            </a:pPr>
            <a:r>
              <a:rPr lang="en-US" sz="2800" dirty="0" smtClean="0"/>
              <a:t>     application.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Application is available online at </a:t>
            </a:r>
            <a:r>
              <a:rPr lang="en-US" sz="2400" dirty="0" smtClean="0">
                <a:hlinkClick r:id="rId2"/>
              </a:rPr>
              <a:t>www.marian.edu/irb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Application must include: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The study protocol (including how data will be collected 	and analyzed).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An informed consent form or script.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Any surveys or questionnaires.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Any other materials that will aid in review of the   </a:t>
            </a:r>
          </a:p>
          <a:p>
            <a:pPr lvl="1">
              <a:defRPr/>
            </a:pPr>
            <a:r>
              <a:rPr lang="en-US" sz="2400" dirty="0" smtClean="0"/>
              <a:t>     application.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How do I submit an application to the Marian University IRB? (cont’d)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66414"/>
            <a:ext cx="8001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Submit your application electronically to Bev Day, 	Admin Asst for the IRB: </a:t>
            </a:r>
            <a:r>
              <a:rPr lang="en-US" sz="2800" dirty="0" smtClean="0">
                <a:hlinkClick r:id="rId2"/>
              </a:rPr>
              <a:t>bday@marian.edu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Send/mail one hard copy to Bev Day,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Mail shelf @ Marian Hall mailroom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44714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When is the application due?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Biomedical Subcommittee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 smtClean="0"/>
              <a:t> </a:t>
            </a:r>
            <a:r>
              <a:rPr lang="en-US" sz="2400" dirty="0" smtClean="0"/>
              <a:t>2 months prior to submission of grant and/or start of 	subject recruitment.</a:t>
            </a:r>
          </a:p>
          <a:p>
            <a:pPr>
              <a:defRPr/>
            </a:pPr>
            <a:endParaRPr lang="en-US" sz="28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Social/Behavioral Subcommittee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Applications for expedited studies may be submitted at </a:t>
            </a:r>
          </a:p>
          <a:p>
            <a:pPr lvl="1">
              <a:defRPr/>
            </a:pPr>
            <a:r>
              <a:rPr lang="en-US" sz="2400" dirty="0" smtClean="0"/>
              <a:t>     any time.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Applications for full review are due by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day of the </a:t>
            </a:r>
          </a:p>
          <a:p>
            <a:pPr lvl="1">
              <a:defRPr/>
            </a:pPr>
            <a:r>
              <a:rPr lang="en-US" sz="2400" dirty="0" smtClean="0"/>
              <a:t>     month.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44714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When can I expect to receive approval?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</a:t>
            </a:r>
            <a:r>
              <a:rPr lang="en-US" sz="2800" dirty="0" smtClean="0"/>
              <a:t>Exempt or </a:t>
            </a:r>
            <a:r>
              <a:rPr lang="en-US" sz="2800" dirty="0"/>
              <a:t>Expedited studies will be approved </a:t>
            </a:r>
            <a:r>
              <a:rPr lang="en-US" sz="2800" dirty="0" smtClean="0"/>
              <a:t>	within approximately 2 weeks (</a:t>
            </a:r>
            <a:r>
              <a:rPr lang="en-US" sz="2800" dirty="0"/>
              <a:t>assuming the </a:t>
            </a:r>
            <a:r>
              <a:rPr lang="en-US" sz="2800" dirty="0" smtClean="0"/>
              <a:t>	application is</a:t>
            </a:r>
            <a:r>
              <a:rPr lang="en-US" sz="2800" dirty="0"/>
              <a:t> </a:t>
            </a:r>
            <a:r>
              <a:rPr lang="en-US" sz="2800" dirty="0" smtClean="0"/>
              <a:t>complete </a:t>
            </a:r>
            <a:r>
              <a:rPr lang="en-US" sz="2800" dirty="0"/>
              <a:t>and there </a:t>
            </a:r>
            <a:r>
              <a:rPr lang="en-US" sz="2800" dirty="0" smtClean="0"/>
              <a:t>are </a:t>
            </a:r>
            <a:r>
              <a:rPr lang="en-US" sz="2800" dirty="0"/>
              <a:t>no </a:t>
            </a:r>
            <a:r>
              <a:rPr lang="en-US" sz="2800" dirty="0" smtClean="0"/>
              <a:t>	serious </a:t>
            </a:r>
            <a:r>
              <a:rPr lang="en-US" sz="2800" dirty="0"/>
              <a:t>problems).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/>
              <a:t> Full review requires the entire IRB committee to </a:t>
            </a:r>
            <a:r>
              <a:rPr lang="en-US" sz="2800" dirty="0" smtClean="0"/>
              <a:t>	meet and </a:t>
            </a:r>
            <a:r>
              <a:rPr lang="en-US" sz="2800" dirty="0"/>
              <a:t>may take up </a:t>
            </a:r>
            <a:r>
              <a:rPr lang="en-US" sz="2800" dirty="0" smtClean="0"/>
              <a:t>to approximately </a:t>
            </a:r>
            <a:r>
              <a:rPr lang="en-US" sz="2800" dirty="0"/>
              <a:t>1 </a:t>
            </a:r>
            <a:r>
              <a:rPr lang="en-US" sz="2800" dirty="0" smtClean="0"/>
              <a:t>	month.</a:t>
            </a:r>
          </a:p>
          <a:p>
            <a:pP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620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 IRB Chair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Dr. Jason Eberl: 317-955-6601; </a:t>
            </a:r>
            <a:r>
              <a:rPr lang="en-US" sz="2400" dirty="0" smtClean="0">
                <a:hlinkClick r:id="rId2"/>
              </a:rPr>
              <a:t>jeberl@marian.edu</a:t>
            </a:r>
            <a:endParaRPr lang="en-US" sz="2400" dirty="0"/>
          </a:p>
          <a:p>
            <a:pPr lvl="1"/>
            <a:r>
              <a:rPr lang="en-US" sz="20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Biomedical Subcommittee Chair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Dr. Sam Pope: 317-955-6275; </a:t>
            </a:r>
            <a:r>
              <a:rPr lang="en-US" sz="2400" dirty="0" smtClean="0">
                <a:hlinkClick r:id="rId3"/>
              </a:rPr>
              <a:t>spope@marian.edu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Social/Behavior Subcommittee Chair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Dr. Karen Spear: 317-955-6115; </a:t>
            </a:r>
            <a:r>
              <a:rPr lang="en-US" sz="2400" dirty="0" smtClean="0">
                <a:hlinkClick r:id="rId4"/>
              </a:rPr>
              <a:t>kspear@marian.edu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IRB Administrative Assistant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Bev Day: 317-955-6176; </a:t>
            </a:r>
            <a:r>
              <a:rPr lang="en-US" sz="2400" dirty="0" smtClean="0">
                <a:hlinkClick r:id="rId5"/>
              </a:rPr>
              <a:t>bday@marian.edu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31783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Purpose of the Institutional Review Board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  Committee within an institution that reviews and   </a:t>
            </a:r>
          </a:p>
          <a:p>
            <a:pPr>
              <a:defRPr/>
            </a:pPr>
            <a:r>
              <a:rPr lang="en-US" sz="2800" dirty="0" smtClean="0"/>
              <a:t>       oversees all research using human subjects.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2971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   Governed by </a:t>
            </a:r>
            <a:r>
              <a:rPr lang="en-US" sz="2400" dirty="0" smtClean="0">
                <a:hlinkClick r:id="rId2"/>
              </a:rPr>
              <a:t>45 CFR 46:  the “Common Rule.”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200" y="3429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   Scientific review: To ensure study is scientifically valid </a:t>
            </a:r>
          </a:p>
          <a:p>
            <a:pPr>
              <a:defRPr/>
            </a:pPr>
            <a:r>
              <a:rPr lang="en-US" sz="2400" dirty="0" smtClean="0"/>
              <a:t>    and addresses an important problem.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4114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   Informed consent review: To ensure informed consent </a:t>
            </a:r>
          </a:p>
          <a:p>
            <a:pPr>
              <a:defRPr/>
            </a:pPr>
            <a:r>
              <a:rPr lang="en-US" sz="2400" dirty="0" smtClean="0"/>
              <a:t>    form is readable and understandable, contains no  </a:t>
            </a:r>
          </a:p>
          <a:p>
            <a:pPr>
              <a:defRPr/>
            </a:pPr>
            <a:r>
              <a:rPr lang="en-US" sz="2400" dirty="0" smtClean="0"/>
              <a:t>    potentially coercive language, informs prospective </a:t>
            </a:r>
          </a:p>
          <a:p>
            <a:pPr>
              <a:defRPr/>
            </a:pPr>
            <a:r>
              <a:rPr lang="en-US" sz="2400" dirty="0" smtClean="0"/>
              <a:t>    subjects about risks and benefits, and addresses </a:t>
            </a:r>
          </a:p>
          <a:p>
            <a:pPr>
              <a:defRPr/>
            </a:pPr>
            <a:r>
              <a:rPr lang="en-US" sz="2400" dirty="0" smtClean="0"/>
              <a:t>    subjects’ rights and privacy.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154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Two Essential Protections for Human Subjects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80010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/>
              <a:t>   Independent review of research to assess risks and  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    potential benefits 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/>
              <a:t>   An opportunity for people to voluntarily and </a:t>
            </a:r>
            <a:r>
              <a:rPr lang="en-US" sz="2800" dirty="0" err="1" smtClean="0"/>
              <a:t>knowl</a:t>
            </a:r>
            <a:r>
              <a:rPr lang="en-US" sz="2800" dirty="0" smtClean="0"/>
              <a:t>-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    </a:t>
            </a:r>
            <a:r>
              <a:rPr lang="en-US" sz="2800" dirty="0" err="1" smtClean="0"/>
              <a:t>edgeably</a:t>
            </a:r>
            <a:r>
              <a:rPr lang="en-US" sz="2800" dirty="0" smtClean="0"/>
              <a:t> decide whether to participate in a </a:t>
            </a:r>
            <a:r>
              <a:rPr lang="en-US" sz="2800" dirty="0" err="1" smtClean="0"/>
              <a:t>partic</a:t>
            </a:r>
            <a:r>
              <a:rPr lang="en-US" sz="2800" dirty="0" smtClean="0"/>
              <a:t>-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    </a:t>
            </a:r>
            <a:r>
              <a:rPr lang="en-US" sz="2800" dirty="0" err="1" smtClean="0"/>
              <a:t>ular</a:t>
            </a:r>
            <a:r>
              <a:rPr lang="en-US" sz="2800" dirty="0" smtClean="0"/>
              <a:t> research protocol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Basic Informed Consent Requirements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630031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 Provide sufficient information to fully inform the </a:t>
            </a:r>
          </a:p>
          <a:p>
            <a:r>
              <a:rPr lang="en-US" sz="2800" dirty="0" smtClean="0"/>
              <a:t>     subject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Written in a language understandable to the </a:t>
            </a:r>
          </a:p>
          <a:p>
            <a:r>
              <a:rPr lang="en-US" sz="2800" dirty="0" smtClean="0"/>
              <a:t>     subject population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Basic Informed Consent Requirements (cont’d)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630031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 Contain NO exculpatory language: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2400" dirty="0" smtClean="0"/>
              <a:t>   45 CFR 36/FDA 21 CFR 50.20: “No informed consent, </a:t>
            </a:r>
          </a:p>
          <a:p>
            <a:pPr marL="457200" lvl="2"/>
            <a:r>
              <a:rPr lang="en-US" sz="2400" dirty="0" smtClean="0"/>
              <a:t>     whether oral or written, may include any exculpatory </a:t>
            </a:r>
          </a:p>
          <a:p>
            <a:pPr marL="457200" lvl="2"/>
            <a:r>
              <a:rPr lang="en-US" sz="2400" dirty="0" smtClean="0"/>
              <a:t>     language through which the subject or the </a:t>
            </a:r>
          </a:p>
          <a:p>
            <a:pPr marL="457200" lvl="2"/>
            <a:r>
              <a:rPr lang="en-US" sz="2400" dirty="0" smtClean="0"/>
              <a:t>     representative is made to waive or appear to waive any </a:t>
            </a:r>
          </a:p>
          <a:p>
            <a:pPr marL="457200" lvl="2"/>
            <a:r>
              <a:rPr lang="en-US" sz="2400" dirty="0" smtClean="0"/>
              <a:t>     of the subject's legal rights, or releases or appears to </a:t>
            </a:r>
          </a:p>
          <a:p>
            <a:pPr marL="457200" lvl="2"/>
            <a:r>
              <a:rPr lang="en-US" sz="2400" dirty="0" smtClean="0"/>
              <a:t>     release the investigator, the sponsor, the institution, or </a:t>
            </a:r>
          </a:p>
          <a:p>
            <a:pPr marL="457200" lvl="2"/>
            <a:r>
              <a:rPr lang="en-US" sz="2400" dirty="0" smtClean="0"/>
              <a:t>     its agents from liability for negligence”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Basic Informed Consent Elements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001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 Explain: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Research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Purpose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Procedures (specifying those which are </a:t>
            </a:r>
            <a:r>
              <a:rPr lang="en-US" sz="2400" i="1" dirty="0" smtClean="0"/>
              <a:t>experimental</a:t>
            </a:r>
            <a:r>
              <a:rPr lang="en-US" sz="24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Reasonably foreseeable risks or discomforts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Reasonably expected benefits to the subject or others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Compensation (for research with more than minimal </a:t>
            </a:r>
          </a:p>
          <a:p>
            <a:pPr lvl="1"/>
            <a:r>
              <a:rPr lang="en-US" sz="2400" dirty="0" smtClean="0"/>
              <a:t>     risk)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Available medical treatments if injury occurs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Alternative procedures or courses of treatment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Confidentiality (noting possibility of FDA inspection)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44714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Basic Informed Consent Elements (cont’d)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389525"/>
            <a:ext cx="800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 Other Elements: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Contacts regarding research questions, subjects’ rights,  </a:t>
            </a:r>
          </a:p>
          <a:p>
            <a:pPr lvl="1"/>
            <a:r>
              <a:rPr lang="en-US" sz="2400" dirty="0" smtClean="0"/>
              <a:t>     and to report a research-related injury.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 A statement that participation is voluntary, that refusal </a:t>
            </a:r>
          </a:p>
          <a:p>
            <a:pPr lvl="1"/>
            <a:r>
              <a:rPr lang="en-US" sz="2400" dirty="0" smtClean="0"/>
              <a:t>     to participate will involve no penalty or loss of benefits   </a:t>
            </a:r>
          </a:p>
          <a:p>
            <a:pPr lvl="1"/>
            <a:r>
              <a:rPr lang="en-US" sz="2400" dirty="0" smtClean="0"/>
              <a:t>     to which the subject is otherwise entitled, and that the </a:t>
            </a:r>
          </a:p>
          <a:p>
            <a:pPr lvl="1"/>
            <a:r>
              <a:rPr lang="en-US" sz="2400" dirty="0" smtClean="0"/>
              <a:t>     subject may discontinue participation at any time </a:t>
            </a:r>
          </a:p>
          <a:p>
            <a:pPr lvl="1"/>
            <a:r>
              <a:rPr lang="en-US" sz="2400" dirty="0" smtClean="0"/>
              <a:t>     without penalty or loss of benefits to which the subject </a:t>
            </a:r>
          </a:p>
          <a:p>
            <a:pPr lvl="1"/>
            <a:r>
              <a:rPr lang="en-US" sz="2400" dirty="0" smtClean="0"/>
              <a:t>     is otherwise entitled.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6851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Definition of Human Subjects Research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Definition of “Research”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209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   “a systematic investigation . . . designed to develop or  </a:t>
            </a:r>
          </a:p>
          <a:p>
            <a:pPr>
              <a:defRPr/>
            </a:pPr>
            <a:r>
              <a:rPr lang="en-US" sz="2400" dirty="0" smtClean="0"/>
              <a:t>    contribute to </a:t>
            </a:r>
            <a:r>
              <a:rPr lang="en-US" sz="2400" dirty="0" err="1" smtClean="0"/>
              <a:t>generalizable</a:t>
            </a:r>
            <a:r>
              <a:rPr lang="en-US" sz="2400" dirty="0" smtClean="0"/>
              <a:t> knowledge.” (45 CFR 46.102d)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30480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   Final goal: To disseminate findings via publication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34290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   What is not research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Classroom practice exercises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000" dirty="0" smtClean="0"/>
              <a:t>   Not intended as generalized knowledge or to contribute to body </a:t>
            </a:r>
          </a:p>
          <a:p>
            <a:pPr lvl="2">
              <a:defRPr/>
            </a:pPr>
            <a:r>
              <a:rPr lang="en-US" sz="2000" dirty="0" smtClean="0"/>
              <a:t>     of knowledge and/or not intended for publication.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   Data gathered to evaluate program without intent to </a:t>
            </a:r>
          </a:p>
          <a:p>
            <a:pPr lvl="1">
              <a:defRPr/>
            </a:pPr>
            <a:r>
              <a:rPr lang="en-US" sz="2400" dirty="0" smtClean="0"/>
              <a:t>    publish findings.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68514"/>
            <a:ext cx="8229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Definition of Human Subjects Research 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2800" dirty="0" smtClean="0"/>
              <a:t>Definition of “Human Subject”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800" dirty="0" smtClean="0"/>
          </a:p>
          <a:p>
            <a:pPr lvl="2">
              <a:buFont typeface="Arial" pitchFamily="34" charset="0"/>
              <a:buChar char="•"/>
              <a:defRPr/>
            </a:pPr>
            <a:r>
              <a:rPr lang="en-US" sz="2400" dirty="0" smtClean="0"/>
              <a:t> “</a:t>
            </a:r>
            <a:r>
              <a:rPr lang="en-US" sz="2400" dirty="0"/>
              <a:t>a living individual about whom an investigator </a:t>
            </a:r>
          </a:p>
          <a:p>
            <a:pPr lvl="1">
              <a:defRPr/>
            </a:pPr>
            <a:r>
              <a:rPr lang="en-US" sz="2400" dirty="0"/>
              <a:t>   </a:t>
            </a:r>
            <a:r>
              <a:rPr lang="en-US" sz="2400" dirty="0" smtClean="0"/>
              <a:t>	   (</a:t>
            </a:r>
            <a:r>
              <a:rPr lang="en-US" sz="2400" dirty="0"/>
              <a:t>whether professional or student) conducting </a:t>
            </a:r>
            <a:r>
              <a:rPr lang="en-US" sz="2400" dirty="0" smtClean="0"/>
              <a:t>		   research obtains </a:t>
            </a:r>
            <a:r>
              <a:rPr lang="en-US" sz="2400" dirty="0"/>
              <a:t>(1) data through intervention or </a:t>
            </a:r>
            <a:r>
              <a:rPr lang="en-US" sz="2400" dirty="0" smtClean="0"/>
              <a:t>	   </a:t>
            </a:r>
          </a:p>
          <a:p>
            <a:pPr lvl="1">
              <a:defRPr/>
            </a:pPr>
            <a:r>
              <a:rPr lang="en-US" sz="2400" dirty="0"/>
              <a:t> </a:t>
            </a:r>
            <a:r>
              <a:rPr lang="en-US" sz="2400" dirty="0" smtClean="0"/>
              <a:t>	   interaction </a:t>
            </a:r>
            <a:r>
              <a:rPr lang="en-US" sz="2400" dirty="0"/>
              <a:t>with </a:t>
            </a:r>
            <a:r>
              <a:rPr lang="en-US" sz="2400" dirty="0" smtClean="0"/>
              <a:t>the </a:t>
            </a:r>
            <a:r>
              <a:rPr lang="en-US" sz="2400" dirty="0"/>
              <a:t>individual, or (2) identifiable </a:t>
            </a:r>
            <a:endParaRPr lang="en-US" sz="2400" dirty="0" smtClean="0"/>
          </a:p>
          <a:p>
            <a:pPr lvl="1">
              <a:defRPr/>
            </a:pPr>
            <a:r>
              <a:rPr lang="en-US" sz="2400" dirty="0"/>
              <a:t>	</a:t>
            </a:r>
            <a:r>
              <a:rPr lang="en-US" sz="2400" dirty="0" smtClean="0"/>
              <a:t>   private information</a:t>
            </a:r>
            <a:r>
              <a:rPr lang="en-US" sz="2400" dirty="0"/>
              <a:t>.” </a:t>
            </a:r>
            <a:r>
              <a:rPr lang="en-US" sz="2400" dirty="0" smtClean="0"/>
              <a:t>(</a:t>
            </a:r>
            <a:r>
              <a:rPr lang="en-US" sz="2400" dirty="0"/>
              <a:t>45 CFR 46.102f)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2986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913</Words>
  <Application>Microsoft Office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Marian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AndreaFagan</dc:creator>
  <cp:lastModifiedBy>Karen Spear</cp:lastModifiedBy>
  <cp:revision>75</cp:revision>
  <dcterms:created xsi:type="dcterms:W3CDTF">2012-01-19T14:34:27Z</dcterms:created>
  <dcterms:modified xsi:type="dcterms:W3CDTF">2013-09-13T14:04:20Z</dcterms:modified>
</cp:coreProperties>
</file>