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9" r:id="rId6"/>
    <p:sldId id="270" r:id="rId7"/>
    <p:sldId id="259" r:id="rId8"/>
    <p:sldId id="275" r:id="rId9"/>
    <p:sldId id="258" r:id="rId10"/>
    <p:sldId id="272" r:id="rId11"/>
    <p:sldId id="276" r:id="rId12"/>
    <p:sldId id="260" r:id="rId13"/>
    <p:sldId id="261" r:id="rId14"/>
    <p:sldId id="277" r:id="rId15"/>
    <p:sldId id="262" r:id="rId16"/>
    <p:sldId id="263" r:id="rId17"/>
    <p:sldId id="265"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24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7" d="100"/>
          <a:sy n="77" d="100"/>
        </p:scale>
        <p:origin x="-31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MU_75th_ppt_bckgrd.jpg"/>
          <p:cNvPicPr>
            <a:picLocks noChangeAspect="1"/>
          </p:cNvPicPr>
          <p:nvPr userDrawn="1"/>
        </p:nvPicPr>
        <p:blipFill>
          <a:blip r:embed="rId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430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438401"/>
            <a:ext cx="8229600" cy="3352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MU_logo_cmyk.jpg"/>
          <p:cNvPicPr>
            <a:picLocks noChangeAspect="1"/>
          </p:cNvPicPr>
          <p:nvPr userDrawn="1"/>
        </p:nvPicPr>
        <p:blipFill>
          <a:blip r:embed="rId4" cstate="print"/>
          <a:stretch>
            <a:fillRect/>
          </a:stretch>
        </p:blipFill>
        <p:spPr>
          <a:xfrm>
            <a:off x="381000" y="381000"/>
            <a:ext cx="2926080" cy="548640"/>
          </a:xfrm>
          <a:prstGeom prst="rect">
            <a:avLst/>
          </a:prstGeom>
        </p:spPr>
      </p:pic>
      <p:pic>
        <p:nvPicPr>
          <p:cNvPr id="9" name="Picture 8" descr="MU_75th_rgb.jpg"/>
          <p:cNvPicPr>
            <a:picLocks noChangeAspect="1"/>
          </p:cNvPicPr>
          <p:nvPr userDrawn="1"/>
        </p:nvPicPr>
        <p:blipFill>
          <a:blip r:embed="rId5" cstate="print"/>
          <a:stretch>
            <a:fillRect/>
          </a:stretch>
        </p:blipFill>
        <p:spPr>
          <a:xfrm>
            <a:off x="7315200" y="5638800"/>
            <a:ext cx="1371600" cy="758951"/>
          </a:xfrm>
          <a:prstGeom prst="rect">
            <a:avLst/>
          </a:prstGeom>
        </p:spPr>
      </p:pic>
      <p:sp>
        <p:nvSpPr>
          <p:cNvPr id="10" name="TextBox 9"/>
          <p:cNvSpPr txBox="1"/>
          <p:nvPr userDrawn="1"/>
        </p:nvSpPr>
        <p:spPr>
          <a:xfrm>
            <a:off x="457200" y="6076890"/>
            <a:ext cx="1905000"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i="1" dirty="0" smtClean="0">
                <a:solidFill>
                  <a:srgbClr val="112459"/>
                </a:solidFill>
                <a:latin typeface="Franklin Gothic Medium Cond" pitchFamily="34" charset="0"/>
              </a:rPr>
              <a:t>Marian University is sponsored by the Sisters of St. Francis, Oldenburg.</a:t>
            </a:r>
            <a:endParaRPr lang="en-US" dirty="0">
              <a:solidFill>
                <a:srgbClr val="112459"/>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000" kern="1200">
          <a:solidFill>
            <a:srgbClr val="112459"/>
          </a:solidFill>
          <a:latin typeface="Franklin Gothic Medium"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112459"/>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112459"/>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112459"/>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112459"/>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1124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bday@marian.edu" TargetMode="External"/><Relationship Id="rId2" Type="http://schemas.openxmlformats.org/officeDocument/2006/relationships/hyperlink" Target="http://www.marian.edu/academics/institutional-review-board" TargetMode="External"/><Relationship Id="rId1" Type="http://schemas.openxmlformats.org/officeDocument/2006/relationships/slideLayout" Target="../slideLayouts/slideLayout1.xml"/><Relationship Id="rId4" Type="http://schemas.openxmlformats.org/officeDocument/2006/relationships/hyperlink" Target="mailto:jcairns@marian.ed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jcairns@marian.edu" TargetMode="External"/><Relationship Id="rId2" Type="http://schemas.openxmlformats.org/officeDocument/2006/relationships/hyperlink" Target="mailto:bday@marian.edu"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spope@marian.edu" TargetMode="External"/><Relationship Id="rId2" Type="http://schemas.openxmlformats.org/officeDocument/2006/relationships/hyperlink" Target="mailto:jeberl@marian.edu" TargetMode="External"/><Relationship Id="rId1" Type="http://schemas.openxmlformats.org/officeDocument/2006/relationships/slideLayout" Target="../slideLayouts/slideLayout1.xml"/><Relationship Id="rId6" Type="http://schemas.openxmlformats.org/officeDocument/2006/relationships/hyperlink" Target="mailto:bday@marian.edu" TargetMode="External"/><Relationship Id="rId5" Type="http://schemas.openxmlformats.org/officeDocument/2006/relationships/hyperlink" Target="mailto:kspear@marian.edu" TargetMode="External"/><Relationship Id="rId4" Type="http://schemas.openxmlformats.org/officeDocument/2006/relationships/hyperlink" Target="mailto:jcairns@marian.edu"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hhs.gov/ohrp/humansubjects/guidance/45cfr46.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hhs.gov/ohrp/humansubjects/guidance/45cfr46.html#subpartc" TargetMode="External"/><Relationship Id="rId2" Type="http://schemas.openxmlformats.org/officeDocument/2006/relationships/hyperlink" Target="http://www.hhs.gov/ohrp/humansubjects/guidance/45cfr46.html#subpartb" TargetMode="External"/><Relationship Id="rId1" Type="http://schemas.openxmlformats.org/officeDocument/2006/relationships/slideLayout" Target="../slideLayouts/slideLayout1.xml"/><Relationship Id="rId4" Type="http://schemas.openxmlformats.org/officeDocument/2006/relationships/hyperlink" Target="http://www.hhs.gov/ohrp/humansubjects/guidance/45cfr46.html#subpart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696200" cy="4093428"/>
          </a:xfrm>
          <a:prstGeom prst="rect">
            <a:avLst/>
          </a:prstGeom>
          <a:noFill/>
        </p:spPr>
        <p:txBody>
          <a:bodyPr wrap="square" rtlCol="0">
            <a:spAutoFit/>
          </a:bodyPr>
          <a:lstStyle/>
          <a:p>
            <a:pPr algn="ctr"/>
            <a:r>
              <a:rPr lang="en-US" sz="4000" dirty="0" smtClean="0">
                <a:solidFill>
                  <a:srgbClr val="112459"/>
                </a:solidFill>
                <a:latin typeface="Franklin Gothic Medium" pitchFamily="34" charset="0"/>
              </a:rPr>
              <a:t>Human Subjects Research and the Marian University Institutional Review Board (IRB)</a:t>
            </a:r>
          </a:p>
          <a:p>
            <a:pPr algn="ctr"/>
            <a:endParaRPr lang="en-US" sz="2800" dirty="0" smtClean="0">
              <a:solidFill>
                <a:srgbClr val="112459"/>
              </a:solidFill>
              <a:latin typeface="Franklin Gothic Medium" pitchFamily="34" charset="0"/>
            </a:endParaRPr>
          </a:p>
          <a:p>
            <a:pPr algn="ctr"/>
            <a:r>
              <a:rPr lang="en-US" sz="2800" dirty="0" smtClean="0">
                <a:solidFill>
                  <a:srgbClr val="112459"/>
                </a:solidFill>
                <a:latin typeface="Franklin Gothic Medium" pitchFamily="34" charset="0"/>
              </a:rPr>
              <a:t>Dr. Jason Eberl, IRB Chair</a:t>
            </a:r>
          </a:p>
          <a:p>
            <a:pPr algn="ctr"/>
            <a:r>
              <a:rPr lang="en-US" sz="2800" dirty="0" smtClean="0">
                <a:solidFill>
                  <a:srgbClr val="112459"/>
                </a:solidFill>
                <a:latin typeface="Franklin Gothic Medium" pitchFamily="34" charset="0"/>
              </a:rPr>
              <a:t>Dr. Sam Pope, Biomedical Subcommittee Chair</a:t>
            </a:r>
          </a:p>
          <a:p>
            <a:pPr algn="ctr"/>
            <a:r>
              <a:rPr lang="en-US" sz="2800" dirty="0" smtClean="0">
                <a:solidFill>
                  <a:srgbClr val="112459"/>
                </a:solidFill>
                <a:latin typeface="Franklin Gothic Medium" pitchFamily="34" charset="0"/>
              </a:rPr>
              <a:t>Dr. Karen Spear, Social/Behavioral </a:t>
            </a:r>
          </a:p>
          <a:p>
            <a:pPr algn="ctr"/>
            <a:r>
              <a:rPr lang="en-US" sz="2800" dirty="0" smtClean="0">
                <a:solidFill>
                  <a:srgbClr val="112459"/>
                </a:solidFill>
                <a:latin typeface="Franklin Gothic Medium" pitchFamily="34" charset="0"/>
              </a:rPr>
              <a:t>Subcommittee Chair</a:t>
            </a:r>
            <a:endParaRPr lang="en-US" sz="2800" dirty="0">
              <a:solidFill>
                <a:srgbClr val="112459"/>
              </a:solidFill>
              <a:latin typeface="Franklin Gothic Medium"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0829" y="914400"/>
            <a:ext cx="8077200" cy="1323439"/>
          </a:xfrm>
          <a:prstGeom prst="rect">
            <a:avLst/>
          </a:prstGeom>
          <a:noFill/>
        </p:spPr>
        <p:txBody>
          <a:bodyPr wrap="square" rtlCol="0">
            <a:spAutoFit/>
          </a:bodyPr>
          <a:lstStyle/>
          <a:p>
            <a:r>
              <a:rPr lang="en-US" sz="4000" dirty="0" smtClean="0"/>
              <a:t>How do I know if I need to submit my research study for IRB review?</a:t>
            </a:r>
            <a:endParaRPr lang="en-US" sz="4000" dirty="0"/>
          </a:p>
        </p:txBody>
      </p:sp>
      <p:sp>
        <p:nvSpPr>
          <p:cNvPr id="3" name="Rectangle 2"/>
          <p:cNvSpPr/>
          <p:nvPr/>
        </p:nvSpPr>
        <p:spPr>
          <a:xfrm>
            <a:off x="609600" y="2245058"/>
            <a:ext cx="7924800" cy="3046988"/>
          </a:xfrm>
          <a:prstGeom prst="rect">
            <a:avLst/>
          </a:prstGeom>
        </p:spPr>
        <p:txBody>
          <a:bodyPr wrap="square">
            <a:spAutoFit/>
          </a:bodyPr>
          <a:lstStyle/>
          <a:p>
            <a:pPr>
              <a:buFont typeface="Arial" pitchFamily="34" charset="0"/>
              <a:buChar char="•"/>
              <a:defRPr/>
            </a:pPr>
            <a:r>
              <a:rPr lang="en-US" sz="2800" dirty="0" smtClean="0"/>
              <a:t>   Are you using “human subjects”?</a:t>
            </a:r>
          </a:p>
          <a:p>
            <a:pPr>
              <a:buFont typeface="Arial" pitchFamily="34" charset="0"/>
              <a:buChar char="•"/>
              <a:defRPr/>
            </a:pPr>
            <a:endParaRPr lang="en-US" sz="2400" dirty="0" smtClean="0"/>
          </a:p>
          <a:p>
            <a:pPr>
              <a:buFont typeface="Arial" pitchFamily="34" charset="0"/>
              <a:buChar char="•"/>
              <a:defRPr/>
            </a:pPr>
            <a:r>
              <a:rPr lang="en-US" sz="2800" dirty="0" smtClean="0"/>
              <a:t>   Will you present data from your research beyond </a:t>
            </a:r>
          </a:p>
          <a:p>
            <a:pPr>
              <a:defRPr/>
            </a:pPr>
            <a:r>
              <a:rPr lang="en-US" sz="2800" dirty="0" smtClean="0"/>
              <a:t>    your classroom as contributing to </a:t>
            </a:r>
            <a:r>
              <a:rPr lang="en-US" sz="2800" dirty="0" err="1" smtClean="0"/>
              <a:t>generalizable</a:t>
            </a:r>
            <a:r>
              <a:rPr lang="en-US" sz="2800" dirty="0" smtClean="0"/>
              <a:t>   </a:t>
            </a:r>
          </a:p>
          <a:p>
            <a:pPr>
              <a:defRPr/>
            </a:pPr>
            <a:r>
              <a:rPr lang="en-US" sz="2800" dirty="0" smtClean="0"/>
              <a:t>    knowledge?</a:t>
            </a:r>
          </a:p>
          <a:p>
            <a:pPr>
              <a:defRPr/>
            </a:pPr>
            <a:endParaRPr lang="en-US" sz="2800" dirty="0" smtClean="0"/>
          </a:p>
          <a:p>
            <a:pPr>
              <a:buFont typeface="Arial" pitchFamily="34" charset="0"/>
              <a:buChar char="•"/>
              <a:defRPr/>
            </a:pPr>
            <a:r>
              <a:rPr lang="en-US" sz="2800" dirty="0" smtClean="0"/>
              <a:t>   Will you present or publish your results?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143000"/>
            <a:ext cx="8153400" cy="4370427"/>
          </a:xfrm>
          <a:prstGeom prst="rect">
            <a:avLst/>
          </a:prstGeom>
          <a:noFill/>
        </p:spPr>
        <p:txBody>
          <a:bodyPr wrap="square" rtlCol="0">
            <a:spAutoFit/>
          </a:bodyPr>
          <a:lstStyle/>
          <a:p>
            <a:pPr>
              <a:defRPr/>
            </a:pPr>
            <a:r>
              <a:rPr lang="en-US" sz="3600" dirty="0"/>
              <a:t>Structure of the Marian University </a:t>
            </a:r>
            <a:r>
              <a:rPr lang="en-US" sz="3600" dirty="0" smtClean="0"/>
              <a:t>IRB</a:t>
            </a:r>
            <a:endParaRPr lang="en-US" sz="2800" dirty="0" smtClean="0"/>
          </a:p>
          <a:p>
            <a:pPr>
              <a:defRPr/>
            </a:pPr>
            <a:endParaRPr lang="en-US" sz="2800" dirty="0"/>
          </a:p>
          <a:p>
            <a:pPr marL="914400" lvl="1" indent="-457200">
              <a:buFont typeface="Arial" panose="020B0604020202020204" pitchFamily="34" charset="0"/>
              <a:buChar char="•"/>
              <a:defRPr/>
            </a:pPr>
            <a:r>
              <a:rPr lang="en-US" sz="2800" dirty="0"/>
              <a:t>IRB Chair: Dr. Jason Eberl</a:t>
            </a:r>
          </a:p>
          <a:p>
            <a:pPr marL="914400" lvl="1" indent="-457200">
              <a:buFont typeface="Arial" panose="020B0604020202020204" pitchFamily="34" charset="0"/>
              <a:buChar char="•"/>
              <a:defRPr/>
            </a:pPr>
            <a:endParaRPr lang="en-US" sz="2800" dirty="0" smtClean="0"/>
          </a:p>
          <a:p>
            <a:pPr marL="914400" lvl="1" indent="-457200">
              <a:buFont typeface="Arial" panose="020B0604020202020204" pitchFamily="34" charset="0"/>
              <a:buChar char="•"/>
              <a:defRPr/>
            </a:pPr>
            <a:r>
              <a:rPr lang="en-US" sz="2800" dirty="0" smtClean="0"/>
              <a:t>Two </a:t>
            </a:r>
            <a:r>
              <a:rPr lang="en-US" sz="2800" dirty="0"/>
              <a:t>Subcommittees:</a:t>
            </a:r>
          </a:p>
          <a:p>
            <a:pPr marL="1371600" lvl="2" indent="-457200">
              <a:buFont typeface="Arial" panose="020B0604020202020204" pitchFamily="34" charset="0"/>
              <a:buChar char="•"/>
              <a:defRPr/>
            </a:pPr>
            <a:endParaRPr lang="en-US" sz="2800" dirty="0" smtClean="0"/>
          </a:p>
          <a:p>
            <a:pPr marL="1371600" lvl="2" indent="-457200">
              <a:buFont typeface="Arial" panose="020B0604020202020204" pitchFamily="34" charset="0"/>
              <a:buChar char="•"/>
              <a:defRPr/>
            </a:pPr>
            <a:r>
              <a:rPr lang="en-US" sz="2800" dirty="0" smtClean="0"/>
              <a:t>Biomedical </a:t>
            </a:r>
            <a:r>
              <a:rPr lang="en-US" sz="2800" dirty="0"/>
              <a:t>Research: Dr. Sam Pope, chair</a:t>
            </a:r>
          </a:p>
          <a:p>
            <a:pPr marL="1371600" lvl="2" indent="-457200">
              <a:buFont typeface="Arial" panose="020B0604020202020204" pitchFamily="34" charset="0"/>
              <a:buChar char="•"/>
              <a:defRPr/>
            </a:pPr>
            <a:endParaRPr lang="en-US" sz="2800" dirty="0" smtClean="0"/>
          </a:p>
          <a:p>
            <a:pPr marL="1371600" lvl="2" indent="-457200">
              <a:buFont typeface="Arial" panose="020B0604020202020204" pitchFamily="34" charset="0"/>
              <a:buChar char="•"/>
              <a:defRPr/>
            </a:pPr>
            <a:r>
              <a:rPr lang="en-US" sz="2800" dirty="0" smtClean="0"/>
              <a:t>Social/Behavioral</a:t>
            </a:r>
            <a:r>
              <a:rPr lang="en-US" sz="2800" dirty="0"/>
              <a:t>: Dr. Karen Spear, chair</a:t>
            </a:r>
          </a:p>
          <a:p>
            <a:endParaRPr lang="en-US" dirty="0"/>
          </a:p>
        </p:txBody>
      </p:sp>
    </p:spTree>
    <p:extLst>
      <p:ext uri="{BB962C8B-B14F-4D97-AF65-F5344CB8AC3E}">
        <p14:creationId xmlns:p14="http://schemas.microsoft.com/office/powerpoint/2010/main" val="313409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153400" cy="707886"/>
          </a:xfrm>
          <a:prstGeom prst="rect">
            <a:avLst/>
          </a:prstGeom>
        </p:spPr>
        <p:txBody>
          <a:bodyPr wrap="square">
            <a:spAutoFit/>
          </a:bodyPr>
          <a:lstStyle/>
          <a:p>
            <a:r>
              <a:rPr lang="en-US" sz="4000" dirty="0" smtClean="0"/>
              <a:t>Starting the IRB Process</a:t>
            </a:r>
            <a:endParaRPr lang="en-US" sz="4000" dirty="0"/>
          </a:p>
        </p:txBody>
      </p:sp>
      <p:sp>
        <p:nvSpPr>
          <p:cNvPr id="3" name="TextBox 2"/>
          <p:cNvSpPr txBox="1"/>
          <p:nvPr/>
        </p:nvSpPr>
        <p:spPr>
          <a:xfrm>
            <a:off x="609600" y="1729364"/>
            <a:ext cx="8001000" cy="4216539"/>
          </a:xfrm>
          <a:prstGeom prst="rect">
            <a:avLst/>
          </a:prstGeom>
          <a:noFill/>
        </p:spPr>
        <p:txBody>
          <a:bodyPr wrap="square" rtlCol="0">
            <a:spAutoFit/>
          </a:bodyPr>
          <a:lstStyle/>
          <a:p>
            <a:pPr>
              <a:buFont typeface="Arial" pitchFamily="34" charset="0"/>
              <a:buChar char="•"/>
            </a:pPr>
            <a:r>
              <a:rPr lang="en-US" sz="2800" dirty="0" smtClean="0"/>
              <a:t>   Fill out and submit Marian University IRB Form 1</a:t>
            </a:r>
          </a:p>
          <a:p>
            <a:pPr lvl="1">
              <a:buFont typeface="Arial" pitchFamily="34" charset="0"/>
              <a:buChar char="•"/>
            </a:pPr>
            <a:r>
              <a:rPr lang="en-US" sz="2800" dirty="0" smtClean="0"/>
              <a:t>   </a:t>
            </a:r>
            <a:r>
              <a:rPr lang="en-US" sz="2400" dirty="0" smtClean="0"/>
              <a:t>Available on the IRB website: 	</a:t>
            </a:r>
            <a:r>
              <a:rPr lang="en-US" sz="2000" dirty="0" smtClean="0"/>
              <a:t>	</a:t>
            </a:r>
            <a:r>
              <a:rPr lang="en-US" sz="2000" dirty="0" smtClean="0">
                <a:hlinkClick r:id="rId2"/>
              </a:rPr>
              <a:t>http</a:t>
            </a:r>
            <a:r>
              <a:rPr lang="en-US" sz="2000" dirty="0">
                <a:hlinkClick r:id="rId2"/>
              </a:rPr>
              <a:t>://</a:t>
            </a:r>
            <a:r>
              <a:rPr lang="en-US" sz="2000" dirty="0" smtClean="0">
                <a:hlinkClick r:id="rId2"/>
              </a:rPr>
              <a:t>www.marian.edu/academics/institutional-review-board</a:t>
            </a:r>
            <a:endParaRPr lang="en-US" sz="2000" dirty="0" smtClean="0"/>
          </a:p>
          <a:p>
            <a:pPr lvl="1">
              <a:buFont typeface="Arial" pitchFamily="34" charset="0"/>
              <a:buChar char="•"/>
            </a:pPr>
            <a:endParaRPr lang="en-US" sz="2000" dirty="0" smtClean="0"/>
          </a:p>
          <a:p>
            <a:pPr lvl="1">
              <a:buFont typeface="Arial" pitchFamily="34" charset="0"/>
              <a:buChar char="•"/>
            </a:pPr>
            <a:r>
              <a:rPr lang="en-US" sz="2400" dirty="0" smtClean="0"/>
              <a:t>    Submit to either Beverly Day, Admin Asst for the </a:t>
            </a:r>
          </a:p>
          <a:p>
            <a:pPr lvl="1"/>
            <a:r>
              <a:rPr lang="en-US" sz="2400" dirty="0"/>
              <a:t>	</a:t>
            </a:r>
            <a:r>
              <a:rPr lang="en-US" sz="2400" dirty="0" smtClean="0"/>
              <a:t>Social/Behavioral </a:t>
            </a:r>
            <a:r>
              <a:rPr lang="en-US" sz="2400" dirty="0" err="1" smtClean="0"/>
              <a:t>Subcom</a:t>
            </a:r>
            <a:r>
              <a:rPr lang="en-US" sz="2400" dirty="0" smtClean="0"/>
              <a:t> (</a:t>
            </a:r>
            <a:r>
              <a:rPr lang="en-US" sz="2400" dirty="0" smtClean="0">
                <a:hlinkClick r:id="rId3"/>
              </a:rPr>
              <a:t>bday@marian.edu</a:t>
            </a:r>
            <a:r>
              <a:rPr lang="en-US" sz="2400" dirty="0" smtClean="0"/>
              <a:t>), or 	Jeanmarie Cairns, Admin </a:t>
            </a:r>
            <a:r>
              <a:rPr lang="en-US" sz="2400" dirty="0" err="1" smtClean="0"/>
              <a:t>Asst</a:t>
            </a:r>
            <a:r>
              <a:rPr lang="en-US" sz="2400" dirty="0" smtClean="0"/>
              <a:t> for the Biomedical </a:t>
            </a:r>
          </a:p>
          <a:p>
            <a:pPr lvl="1"/>
            <a:r>
              <a:rPr lang="en-US" sz="2400" dirty="0"/>
              <a:t> </a:t>
            </a:r>
            <a:r>
              <a:rPr lang="en-US" sz="2400" dirty="0" smtClean="0"/>
              <a:t>      Research </a:t>
            </a:r>
            <a:r>
              <a:rPr lang="en-US" sz="2400" dirty="0" err="1" smtClean="0"/>
              <a:t>Subcom</a:t>
            </a:r>
            <a:r>
              <a:rPr lang="en-US" sz="2400" dirty="0" smtClean="0"/>
              <a:t> (</a:t>
            </a:r>
            <a:r>
              <a:rPr lang="en-US" sz="2400" dirty="0" smtClean="0">
                <a:hlinkClick r:id="rId4"/>
              </a:rPr>
              <a:t>jcairns@marian.edu</a:t>
            </a:r>
            <a:r>
              <a:rPr lang="en-US" sz="2400" dirty="0" smtClean="0"/>
              <a:t>) </a:t>
            </a:r>
          </a:p>
          <a:p>
            <a:pPr lvl="1"/>
            <a:r>
              <a:rPr lang="en-US" sz="2000" dirty="0" smtClean="0"/>
              <a:t> </a:t>
            </a:r>
          </a:p>
          <a:p>
            <a:pPr>
              <a:buFont typeface="Arial" pitchFamily="34" charset="0"/>
              <a:buChar char="•"/>
            </a:pPr>
            <a:r>
              <a:rPr lang="en-US" sz="2800" dirty="0" smtClean="0"/>
              <a:t>   Within 14 days, the IRB Chair will respond with </a:t>
            </a:r>
          </a:p>
          <a:p>
            <a:r>
              <a:rPr lang="en-US" sz="2800" dirty="0" smtClean="0"/>
              <a:t>    guidance about how to proceed.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8153400" cy="707886"/>
          </a:xfrm>
          <a:prstGeom prst="rect">
            <a:avLst/>
          </a:prstGeom>
        </p:spPr>
        <p:txBody>
          <a:bodyPr wrap="square">
            <a:spAutoFit/>
          </a:bodyPr>
          <a:lstStyle/>
          <a:p>
            <a:r>
              <a:rPr lang="en-US" sz="4000" dirty="0" smtClean="0"/>
              <a:t>Levels of Review</a:t>
            </a:r>
            <a:endParaRPr lang="en-US" sz="4000" dirty="0"/>
          </a:p>
        </p:txBody>
      </p:sp>
      <p:sp>
        <p:nvSpPr>
          <p:cNvPr id="3" name="TextBox 2"/>
          <p:cNvSpPr txBox="1"/>
          <p:nvPr/>
        </p:nvSpPr>
        <p:spPr>
          <a:xfrm>
            <a:off x="609600" y="1447800"/>
            <a:ext cx="8001000" cy="5139869"/>
          </a:xfrm>
          <a:prstGeom prst="rect">
            <a:avLst/>
          </a:prstGeom>
          <a:noFill/>
        </p:spPr>
        <p:txBody>
          <a:bodyPr wrap="square" rtlCol="0">
            <a:spAutoFit/>
          </a:bodyPr>
          <a:lstStyle/>
          <a:p>
            <a:pPr>
              <a:buFont typeface="Arial" pitchFamily="34" charset="0"/>
              <a:buChar char="•"/>
              <a:defRPr/>
            </a:pPr>
            <a:r>
              <a:rPr lang="en-US" sz="2800" dirty="0" smtClean="0"/>
              <a:t>   Exempt – No application is required</a:t>
            </a:r>
          </a:p>
          <a:p>
            <a:pPr lvl="1">
              <a:buFont typeface="Arial" pitchFamily="34" charset="0"/>
              <a:buChar char="•"/>
              <a:defRPr/>
            </a:pPr>
            <a:r>
              <a:rPr lang="en-US" sz="2400" dirty="0" smtClean="0"/>
              <a:t>   No risk or minimal risk</a:t>
            </a:r>
          </a:p>
          <a:p>
            <a:pPr lvl="1">
              <a:buFont typeface="Arial" pitchFamily="34" charset="0"/>
              <a:buChar char="•"/>
              <a:defRPr/>
            </a:pPr>
            <a:r>
              <a:rPr lang="en-US" sz="2400" dirty="0" smtClean="0"/>
              <a:t>   Determined by IRB chair and appropriate </a:t>
            </a:r>
            <a:r>
              <a:rPr lang="en-US" sz="2400" dirty="0" err="1"/>
              <a:t>s</a:t>
            </a:r>
            <a:r>
              <a:rPr lang="en-US" sz="2400" dirty="0" err="1" smtClean="0"/>
              <a:t>ubcom</a:t>
            </a:r>
            <a:r>
              <a:rPr lang="en-US" sz="2400" dirty="0" smtClean="0"/>
              <a:t> chair</a:t>
            </a:r>
          </a:p>
          <a:p>
            <a:pPr lvl="1">
              <a:defRPr/>
            </a:pPr>
            <a:endParaRPr lang="en-US" sz="2400" dirty="0" smtClean="0"/>
          </a:p>
          <a:p>
            <a:pPr>
              <a:buFont typeface="Arial" pitchFamily="34" charset="0"/>
              <a:buChar char="•"/>
              <a:defRPr/>
            </a:pPr>
            <a:r>
              <a:rPr lang="en-US" sz="2400" dirty="0" smtClean="0"/>
              <a:t>   </a:t>
            </a:r>
            <a:r>
              <a:rPr lang="en-US" sz="2800" dirty="0" smtClean="0"/>
              <a:t>Expedited – Application is required</a:t>
            </a:r>
          </a:p>
          <a:p>
            <a:pPr lvl="1">
              <a:buFont typeface="Arial" pitchFamily="34" charset="0"/>
              <a:buChar char="•"/>
              <a:defRPr/>
            </a:pPr>
            <a:r>
              <a:rPr lang="en-US" sz="2400" dirty="0" smtClean="0"/>
              <a:t>   No more than minimal risk</a:t>
            </a:r>
          </a:p>
          <a:p>
            <a:pPr lvl="1">
              <a:buFont typeface="Arial" pitchFamily="34" charset="0"/>
              <a:buChar char="•"/>
              <a:defRPr/>
            </a:pPr>
            <a:r>
              <a:rPr lang="en-US" sz="2400" dirty="0"/>
              <a:t> </a:t>
            </a:r>
            <a:r>
              <a:rPr lang="en-US" sz="2400" dirty="0" smtClean="0"/>
              <a:t>  Reviewed by one or more </a:t>
            </a:r>
            <a:r>
              <a:rPr lang="en-US" sz="2400" dirty="0" err="1" smtClean="0"/>
              <a:t>subcom</a:t>
            </a:r>
            <a:r>
              <a:rPr lang="en-US" sz="2400" dirty="0" smtClean="0"/>
              <a:t> members</a:t>
            </a:r>
          </a:p>
          <a:p>
            <a:pPr lvl="1">
              <a:defRPr/>
            </a:pPr>
            <a:endParaRPr lang="en-US" sz="2400" dirty="0" smtClean="0"/>
          </a:p>
          <a:p>
            <a:pPr>
              <a:buFont typeface="Arial" pitchFamily="34" charset="0"/>
              <a:buChar char="•"/>
              <a:defRPr/>
            </a:pPr>
            <a:r>
              <a:rPr lang="en-US" sz="2400" dirty="0" smtClean="0"/>
              <a:t>   </a:t>
            </a:r>
            <a:r>
              <a:rPr lang="en-US" sz="2800" dirty="0" smtClean="0"/>
              <a:t>Full – Application is required</a:t>
            </a:r>
          </a:p>
          <a:p>
            <a:pPr lvl="1">
              <a:buFont typeface="Arial" pitchFamily="34" charset="0"/>
              <a:buChar char="•"/>
              <a:defRPr/>
            </a:pPr>
            <a:r>
              <a:rPr lang="en-US" sz="2400" dirty="0" smtClean="0"/>
              <a:t>   More than minimal risk</a:t>
            </a:r>
          </a:p>
          <a:p>
            <a:pPr lvl="1">
              <a:buFont typeface="Arial" pitchFamily="34" charset="0"/>
              <a:buChar char="•"/>
              <a:defRPr/>
            </a:pPr>
            <a:r>
              <a:rPr lang="en-US" sz="2400" dirty="0"/>
              <a:t> </a:t>
            </a:r>
            <a:r>
              <a:rPr lang="en-US" sz="2400" dirty="0" smtClean="0"/>
              <a:t>  Reviewed at a meeting of the entire </a:t>
            </a:r>
            <a:r>
              <a:rPr lang="en-US" sz="2400" dirty="0" err="1"/>
              <a:t>s</a:t>
            </a:r>
            <a:r>
              <a:rPr lang="en-US" sz="2400" dirty="0" err="1" smtClean="0"/>
              <a:t>ubcom</a:t>
            </a:r>
            <a:endParaRPr lang="en-US" sz="2400" dirty="0" smtClean="0"/>
          </a:p>
          <a:p>
            <a:pPr>
              <a:defRPr/>
            </a:pPr>
            <a:endParaRPr lang="en-US" sz="2400" dirty="0" smtClean="0"/>
          </a:p>
          <a:p>
            <a:pPr>
              <a:buFont typeface="Arial" pitchFamily="34" charset="0"/>
              <a:buChar cha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924800" cy="4216539"/>
          </a:xfrm>
          <a:prstGeom prst="rect">
            <a:avLst/>
          </a:prstGeom>
          <a:noFill/>
        </p:spPr>
        <p:txBody>
          <a:bodyPr wrap="square" rtlCol="0">
            <a:spAutoFit/>
          </a:bodyPr>
          <a:lstStyle/>
          <a:p>
            <a:r>
              <a:rPr lang="en-US" sz="3600" dirty="0" smtClean="0"/>
              <a:t>Definition of “Minimal Risk”</a:t>
            </a:r>
          </a:p>
          <a:p>
            <a:endParaRPr lang="en-US" sz="3600" dirty="0"/>
          </a:p>
          <a:p>
            <a:r>
              <a:rPr lang="en-US" sz="2800" dirty="0" smtClean="0"/>
              <a:t>"</a:t>
            </a:r>
            <a:r>
              <a:rPr lang="en-US" sz="2800" dirty="0"/>
              <a:t>the probability and magnitude of harm or discomfort anticipated in the research are not greater in and of themselves than those ordinarily encountered in daily life or during the performance of routine physical or psychological examinations or tests." </a:t>
            </a:r>
            <a:endParaRPr lang="en-US" sz="2800" dirty="0" smtClean="0"/>
          </a:p>
          <a:p>
            <a:pPr algn="r"/>
            <a:r>
              <a:rPr lang="en-US" sz="2800" dirty="0" smtClean="0"/>
              <a:t>([</a:t>
            </a:r>
            <a:r>
              <a:rPr lang="en-US" sz="2800" dirty="0"/>
              <a:t>45 CFR 46.102(</a:t>
            </a:r>
            <a:r>
              <a:rPr lang="en-US" sz="2800" dirty="0" err="1"/>
              <a:t>i</a:t>
            </a:r>
            <a:r>
              <a:rPr lang="en-US" sz="2800" dirty="0"/>
              <a:t>)] and [21 CFR Part 56.102(</a:t>
            </a:r>
            <a:r>
              <a:rPr lang="en-US" sz="2800" dirty="0" err="1"/>
              <a:t>i</a:t>
            </a:r>
            <a:r>
              <a:rPr lang="en-US" sz="2800" dirty="0"/>
              <a:t>)])</a:t>
            </a:r>
          </a:p>
        </p:txBody>
      </p:sp>
    </p:spTree>
    <p:extLst>
      <p:ext uri="{BB962C8B-B14F-4D97-AF65-F5344CB8AC3E}">
        <p14:creationId xmlns:p14="http://schemas.microsoft.com/office/powerpoint/2010/main" val="4060547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8153400" cy="707886"/>
          </a:xfrm>
          <a:prstGeom prst="rect">
            <a:avLst/>
          </a:prstGeom>
        </p:spPr>
        <p:txBody>
          <a:bodyPr wrap="square">
            <a:spAutoFit/>
          </a:bodyPr>
          <a:lstStyle/>
          <a:p>
            <a:r>
              <a:rPr lang="en-US" sz="4000" dirty="0" smtClean="0"/>
              <a:t>IRB Application</a:t>
            </a:r>
            <a:endParaRPr lang="en-US" sz="4000" dirty="0"/>
          </a:p>
        </p:txBody>
      </p:sp>
      <p:sp>
        <p:nvSpPr>
          <p:cNvPr id="3" name="TextBox 2"/>
          <p:cNvSpPr txBox="1"/>
          <p:nvPr/>
        </p:nvSpPr>
        <p:spPr>
          <a:xfrm>
            <a:off x="381000" y="1655639"/>
            <a:ext cx="8382000" cy="4708981"/>
          </a:xfrm>
          <a:prstGeom prst="rect">
            <a:avLst/>
          </a:prstGeom>
          <a:noFill/>
        </p:spPr>
        <p:txBody>
          <a:bodyPr wrap="square" rtlCol="0">
            <a:spAutoFit/>
          </a:bodyPr>
          <a:lstStyle/>
          <a:p>
            <a:pPr>
              <a:buFont typeface="Arial" pitchFamily="34" charset="0"/>
              <a:buChar char="•"/>
              <a:defRPr/>
            </a:pPr>
            <a:r>
              <a:rPr lang="en-US" sz="2800" dirty="0" smtClean="0"/>
              <a:t>   </a:t>
            </a:r>
            <a:r>
              <a:rPr lang="en-US" sz="2400" dirty="0"/>
              <a:t>For non-exempt studies (i.e., subject to either expedited or full </a:t>
            </a:r>
            <a:endParaRPr lang="en-US" sz="2400" dirty="0" smtClean="0"/>
          </a:p>
          <a:p>
            <a:pPr>
              <a:defRPr/>
            </a:pPr>
            <a:r>
              <a:rPr lang="en-US" sz="2400" dirty="0" smtClean="0"/>
              <a:t>     review</a:t>
            </a:r>
            <a:r>
              <a:rPr lang="en-US" sz="2400" dirty="0"/>
              <a:t>), PIs must fill out and submit the appropriate </a:t>
            </a:r>
            <a:endParaRPr lang="en-US" sz="2400" dirty="0" smtClean="0"/>
          </a:p>
          <a:p>
            <a:pPr>
              <a:defRPr/>
            </a:pPr>
            <a:r>
              <a:rPr lang="en-US" sz="2400" dirty="0"/>
              <a:t> </a:t>
            </a:r>
            <a:r>
              <a:rPr lang="en-US" sz="2400" dirty="0" smtClean="0"/>
              <a:t>    application </a:t>
            </a:r>
            <a:r>
              <a:rPr lang="en-US" sz="2400" dirty="0"/>
              <a:t>form, which will be sent to them by the </a:t>
            </a:r>
            <a:r>
              <a:rPr lang="en-US" sz="2400" dirty="0" err="1"/>
              <a:t>subcom</a:t>
            </a:r>
            <a:r>
              <a:rPr lang="en-US" sz="2400" dirty="0"/>
              <a:t> </a:t>
            </a:r>
            <a:endParaRPr lang="en-US" sz="2400" dirty="0" smtClean="0"/>
          </a:p>
          <a:p>
            <a:pPr>
              <a:defRPr/>
            </a:pPr>
            <a:r>
              <a:rPr lang="en-US" sz="2400" dirty="0"/>
              <a:t> </a:t>
            </a:r>
            <a:r>
              <a:rPr lang="en-US" sz="2400" dirty="0" smtClean="0"/>
              <a:t>    chair.</a:t>
            </a:r>
            <a:endParaRPr lang="en-US" sz="2800" dirty="0" smtClean="0"/>
          </a:p>
          <a:p>
            <a:pPr>
              <a:buFont typeface="Arial" pitchFamily="34" charset="0"/>
              <a:buChar char="•"/>
              <a:defRPr/>
            </a:pPr>
            <a:r>
              <a:rPr lang="en-US" sz="2800" dirty="0" smtClean="0"/>
              <a:t>   </a:t>
            </a:r>
            <a:r>
              <a:rPr lang="en-US" sz="2400" dirty="0" smtClean="0"/>
              <a:t>Application must include:</a:t>
            </a:r>
          </a:p>
          <a:p>
            <a:pPr lvl="1">
              <a:buFont typeface="Arial" pitchFamily="34" charset="0"/>
              <a:buChar char="•"/>
              <a:defRPr/>
            </a:pPr>
            <a:r>
              <a:rPr lang="en-US" sz="2400" dirty="0" smtClean="0"/>
              <a:t>   Study protocol (incl. data collection &amp; analysis procedure)</a:t>
            </a:r>
          </a:p>
          <a:p>
            <a:pPr lvl="1">
              <a:buFont typeface="Arial" pitchFamily="34" charset="0"/>
              <a:buChar char="•"/>
              <a:defRPr/>
            </a:pPr>
            <a:r>
              <a:rPr lang="en-US" sz="2400" dirty="0" smtClean="0"/>
              <a:t>   Informed consent form or script</a:t>
            </a:r>
          </a:p>
          <a:p>
            <a:pPr lvl="1">
              <a:buFont typeface="Arial" pitchFamily="34" charset="0"/>
              <a:buChar char="•"/>
              <a:defRPr/>
            </a:pPr>
            <a:r>
              <a:rPr lang="en-US" sz="2400" dirty="0" smtClean="0"/>
              <a:t>   Any surveys or questionnaires</a:t>
            </a:r>
          </a:p>
          <a:p>
            <a:pPr lvl="1">
              <a:buFont typeface="Arial" pitchFamily="34" charset="0"/>
              <a:buChar char="•"/>
              <a:defRPr/>
            </a:pPr>
            <a:r>
              <a:rPr lang="en-US" sz="2400" dirty="0" smtClean="0"/>
              <a:t>   Any other materials that will aid in review of the application</a:t>
            </a:r>
          </a:p>
          <a:p>
            <a:pPr lvl="1">
              <a:buFont typeface="Arial" pitchFamily="34" charset="0"/>
              <a:buChar char="•"/>
              <a:defRPr/>
            </a:pPr>
            <a:r>
              <a:rPr lang="en-US" sz="2400" dirty="0"/>
              <a:t> </a:t>
            </a:r>
            <a:r>
              <a:rPr lang="en-US" sz="2400" dirty="0" smtClean="0"/>
              <a:t>  CITI training completion certificates for all PIs (incl. faculty </a:t>
            </a:r>
          </a:p>
          <a:p>
            <a:pPr lvl="1">
              <a:defRPr/>
            </a:pPr>
            <a:r>
              <a:rPr lang="en-US" sz="2400" dirty="0"/>
              <a:t> </a:t>
            </a:r>
            <a:r>
              <a:rPr lang="en-US" sz="2400" dirty="0" smtClean="0"/>
              <a:t>    mentors for student projects)</a:t>
            </a:r>
          </a:p>
          <a:p>
            <a:pPr>
              <a:buFont typeface="Arial" pitchFamily="34" charset="0"/>
              <a:buChar char="•"/>
            </a:pPr>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8153400" cy="707886"/>
          </a:xfrm>
          <a:prstGeom prst="rect">
            <a:avLst/>
          </a:prstGeom>
        </p:spPr>
        <p:txBody>
          <a:bodyPr wrap="square">
            <a:spAutoFit/>
          </a:bodyPr>
          <a:lstStyle/>
          <a:p>
            <a:r>
              <a:rPr lang="en-US" sz="4000" dirty="0" smtClean="0"/>
              <a:t>IRB Application</a:t>
            </a:r>
            <a:endParaRPr lang="en-US" sz="4000" dirty="0"/>
          </a:p>
        </p:txBody>
      </p:sp>
      <p:sp>
        <p:nvSpPr>
          <p:cNvPr id="3" name="TextBox 2"/>
          <p:cNvSpPr txBox="1"/>
          <p:nvPr/>
        </p:nvSpPr>
        <p:spPr>
          <a:xfrm>
            <a:off x="609600" y="1828800"/>
            <a:ext cx="8001000" cy="5078313"/>
          </a:xfrm>
          <a:prstGeom prst="rect">
            <a:avLst/>
          </a:prstGeom>
          <a:noFill/>
        </p:spPr>
        <p:txBody>
          <a:bodyPr wrap="square" rtlCol="0">
            <a:spAutoFit/>
          </a:bodyPr>
          <a:lstStyle/>
          <a:p>
            <a:pPr>
              <a:buFont typeface="Arial" pitchFamily="34" charset="0"/>
              <a:buChar char="•"/>
            </a:pPr>
            <a:r>
              <a:rPr lang="en-US" sz="2800" dirty="0" smtClean="0"/>
              <a:t>   </a:t>
            </a:r>
            <a:r>
              <a:rPr lang="en-US" sz="2400" dirty="0"/>
              <a:t>Submit to either Beverly Day, Admin </a:t>
            </a:r>
            <a:r>
              <a:rPr lang="en-US" sz="2400" dirty="0" err="1"/>
              <a:t>Asst</a:t>
            </a:r>
            <a:r>
              <a:rPr lang="en-US" sz="2400" dirty="0"/>
              <a:t> for the </a:t>
            </a:r>
          </a:p>
          <a:p>
            <a:pPr lvl="1"/>
            <a:r>
              <a:rPr lang="en-US" sz="2400" dirty="0"/>
              <a:t>Social/Behavioral </a:t>
            </a:r>
            <a:r>
              <a:rPr lang="en-US" sz="2400" dirty="0" err="1"/>
              <a:t>Subcom</a:t>
            </a:r>
            <a:r>
              <a:rPr lang="en-US" sz="2400" dirty="0"/>
              <a:t> (</a:t>
            </a:r>
            <a:r>
              <a:rPr lang="en-US" sz="2400" dirty="0">
                <a:hlinkClick r:id="rId2"/>
              </a:rPr>
              <a:t>bday@marian.edu</a:t>
            </a:r>
            <a:r>
              <a:rPr lang="en-US" sz="2400" dirty="0"/>
              <a:t>), or Jeanmarie Cairns, Admin </a:t>
            </a:r>
            <a:r>
              <a:rPr lang="en-US" sz="2400" dirty="0" err="1"/>
              <a:t>Asst</a:t>
            </a:r>
            <a:r>
              <a:rPr lang="en-US" sz="2400" dirty="0"/>
              <a:t> for the Biomedical Research </a:t>
            </a:r>
            <a:r>
              <a:rPr lang="en-US" sz="2400" dirty="0" err="1"/>
              <a:t>Subcom</a:t>
            </a:r>
            <a:r>
              <a:rPr lang="en-US" sz="2400" dirty="0"/>
              <a:t> (</a:t>
            </a:r>
            <a:r>
              <a:rPr lang="en-US" sz="2400" dirty="0">
                <a:hlinkClick r:id="rId3"/>
              </a:rPr>
              <a:t>jcairns@marian.edu</a:t>
            </a:r>
            <a:r>
              <a:rPr lang="en-US" sz="2400" dirty="0"/>
              <a:t>) </a:t>
            </a:r>
          </a:p>
          <a:p>
            <a:pPr lvl="1"/>
            <a:endParaRPr lang="en-US" sz="2400" dirty="0"/>
          </a:p>
          <a:p>
            <a:pPr marL="457200" indent="-457200">
              <a:buFont typeface="Arial" panose="020B0604020202020204" pitchFamily="34" charset="0"/>
              <a:buChar char="•"/>
            </a:pPr>
            <a:r>
              <a:rPr lang="en-US" sz="2400" dirty="0"/>
              <a:t>Applications are due 2 months prior to submission of grant and/or start of subject recruitment.</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IMPORTANT: No studies requiring IRB review can begin recruitment prior to receiving IRB approval– including student projects.</a:t>
            </a:r>
          </a:p>
          <a:p>
            <a:pPr marL="457200" indent="-457200">
              <a:buFont typeface="Arial" panose="020B0604020202020204" pitchFamily="34" charset="0"/>
              <a:buChar char="•"/>
            </a:pPr>
            <a:endParaRPr lang="en-US" sz="2800" dirty="0"/>
          </a:p>
          <a:p>
            <a:pPr>
              <a:buFont typeface="Arial" pitchFamily="34" charset="0"/>
              <a:buChar char="•"/>
            </a:pPr>
            <a:endParaRPr lang="en-US"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44714"/>
            <a:ext cx="8153400" cy="646331"/>
          </a:xfrm>
          <a:prstGeom prst="rect">
            <a:avLst/>
          </a:prstGeom>
        </p:spPr>
        <p:txBody>
          <a:bodyPr wrap="square">
            <a:spAutoFit/>
          </a:bodyPr>
          <a:lstStyle/>
          <a:p>
            <a:r>
              <a:rPr lang="en-US" sz="3600" dirty="0" smtClean="0"/>
              <a:t>When can I expect to receive approval?</a:t>
            </a:r>
            <a:endParaRPr lang="en-US" sz="3600" dirty="0"/>
          </a:p>
        </p:txBody>
      </p:sp>
      <p:sp>
        <p:nvSpPr>
          <p:cNvPr id="3" name="TextBox 2"/>
          <p:cNvSpPr txBox="1"/>
          <p:nvPr/>
        </p:nvSpPr>
        <p:spPr>
          <a:xfrm>
            <a:off x="609600" y="1691045"/>
            <a:ext cx="8001000" cy="4832092"/>
          </a:xfrm>
          <a:prstGeom prst="rect">
            <a:avLst/>
          </a:prstGeom>
          <a:noFill/>
        </p:spPr>
        <p:txBody>
          <a:bodyPr wrap="square" rtlCol="0">
            <a:spAutoFit/>
          </a:bodyPr>
          <a:lstStyle/>
          <a:p>
            <a:pPr lvl="1">
              <a:buFont typeface="Arial" pitchFamily="34" charset="0"/>
              <a:buChar char="•"/>
              <a:defRPr/>
            </a:pPr>
            <a:r>
              <a:rPr lang="en-US" sz="2800" dirty="0" smtClean="0"/>
              <a:t> </a:t>
            </a:r>
            <a:r>
              <a:rPr lang="en-US" sz="2800" dirty="0"/>
              <a:t> Initial Form 1 review will be completed within 14 </a:t>
            </a:r>
          </a:p>
          <a:p>
            <a:pPr lvl="1">
              <a:defRPr/>
            </a:pPr>
            <a:r>
              <a:rPr lang="en-US" sz="2800" dirty="0"/>
              <a:t>   days of receipt by the IRB Chair. </a:t>
            </a:r>
          </a:p>
          <a:p>
            <a:pPr lvl="1">
              <a:defRPr/>
            </a:pPr>
            <a:endParaRPr lang="en-US" sz="2800" dirty="0" smtClean="0"/>
          </a:p>
          <a:p>
            <a:pPr lvl="1">
              <a:buFont typeface="Arial" pitchFamily="34" charset="0"/>
              <a:buChar char="•"/>
              <a:defRPr/>
            </a:pPr>
            <a:r>
              <a:rPr lang="en-US" sz="2800" dirty="0"/>
              <a:t> </a:t>
            </a:r>
            <a:r>
              <a:rPr lang="en-US" sz="2800" dirty="0" smtClean="0"/>
              <a:t>Expedited reviews will </a:t>
            </a:r>
            <a:r>
              <a:rPr lang="en-US" sz="2800" dirty="0"/>
              <a:t>be </a:t>
            </a:r>
            <a:r>
              <a:rPr lang="en-US" sz="2800" dirty="0" smtClean="0"/>
              <a:t>completed within</a:t>
            </a:r>
          </a:p>
          <a:p>
            <a:pPr lvl="1">
              <a:defRPr/>
            </a:pPr>
            <a:r>
              <a:rPr lang="en-US" sz="2800" dirty="0" smtClean="0"/>
              <a:t>   approximately 2 weeks (</a:t>
            </a:r>
            <a:r>
              <a:rPr lang="en-US" sz="2800" dirty="0"/>
              <a:t>assuming the </a:t>
            </a:r>
            <a:r>
              <a:rPr lang="en-US" sz="2800" dirty="0" smtClean="0"/>
              <a:t>application </a:t>
            </a:r>
          </a:p>
          <a:p>
            <a:pPr lvl="1">
              <a:defRPr/>
            </a:pPr>
            <a:r>
              <a:rPr lang="en-US" sz="2800" dirty="0"/>
              <a:t> </a:t>
            </a:r>
            <a:r>
              <a:rPr lang="en-US" sz="2800" dirty="0" smtClean="0"/>
              <a:t>  is complete </a:t>
            </a:r>
            <a:r>
              <a:rPr lang="en-US" sz="2800" dirty="0"/>
              <a:t>and there </a:t>
            </a:r>
            <a:r>
              <a:rPr lang="en-US" sz="2800" dirty="0" smtClean="0"/>
              <a:t>are </a:t>
            </a:r>
            <a:r>
              <a:rPr lang="en-US" sz="2800" dirty="0"/>
              <a:t>no </a:t>
            </a:r>
            <a:r>
              <a:rPr lang="en-US" sz="2800" dirty="0" smtClean="0"/>
              <a:t>serious </a:t>
            </a:r>
            <a:r>
              <a:rPr lang="en-US" sz="2800" dirty="0"/>
              <a:t>problems).</a:t>
            </a:r>
          </a:p>
          <a:p>
            <a:pPr lvl="2">
              <a:buFont typeface="Arial" pitchFamily="34" charset="0"/>
              <a:buChar char="•"/>
              <a:defRPr/>
            </a:pPr>
            <a:endParaRPr lang="en-US" sz="2800" dirty="0" smtClean="0"/>
          </a:p>
          <a:p>
            <a:pPr lvl="1">
              <a:buFont typeface="Arial" pitchFamily="34" charset="0"/>
              <a:buChar char="•"/>
              <a:defRPr/>
            </a:pPr>
            <a:r>
              <a:rPr lang="en-US" sz="2800" dirty="0"/>
              <a:t> Full review requires the entire IRB committee to  </a:t>
            </a:r>
            <a:r>
              <a:rPr lang="en-US" sz="2800" dirty="0" smtClean="0"/>
              <a:t>   </a:t>
            </a:r>
          </a:p>
          <a:p>
            <a:pPr lvl="1">
              <a:defRPr/>
            </a:pPr>
            <a:r>
              <a:rPr lang="en-US" sz="2800" dirty="0" smtClean="0"/>
              <a:t>   meet and </a:t>
            </a:r>
            <a:r>
              <a:rPr lang="en-US" sz="2800" dirty="0"/>
              <a:t>may take up </a:t>
            </a:r>
            <a:r>
              <a:rPr lang="en-US" sz="2800" dirty="0" smtClean="0"/>
              <a:t>to a month to complete.</a:t>
            </a:r>
          </a:p>
          <a:p>
            <a:pPr>
              <a:buFont typeface="Arial" pitchFamily="34" charset="0"/>
              <a:buChar char="•"/>
              <a:defRPr/>
            </a:pPr>
            <a:endParaRPr lang="en-US" sz="2800" dirty="0" smtClean="0"/>
          </a:p>
          <a:p>
            <a:endParaRPr lang="en-US" sz="2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7239000" cy="707886"/>
          </a:xfrm>
          <a:prstGeom prst="rect">
            <a:avLst/>
          </a:prstGeom>
          <a:noFill/>
        </p:spPr>
        <p:txBody>
          <a:bodyPr wrap="square" rtlCol="0">
            <a:spAutoFit/>
          </a:bodyPr>
          <a:lstStyle/>
          <a:p>
            <a:r>
              <a:rPr lang="en-US" sz="4000" dirty="0" smtClean="0"/>
              <a:t>Questions?</a:t>
            </a:r>
            <a:endParaRPr lang="en-US" sz="4000" dirty="0"/>
          </a:p>
        </p:txBody>
      </p:sp>
      <p:sp>
        <p:nvSpPr>
          <p:cNvPr id="3" name="TextBox 2"/>
          <p:cNvSpPr txBox="1"/>
          <p:nvPr/>
        </p:nvSpPr>
        <p:spPr>
          <a:xfrm>
            <a:off x="685800" y="1600200"/>
            <a:ext cx="7620000" cy="4524315"/>
          </a:xfrm>
          <a:prstGeom prst="rect">
            <a:avLst/>
          </a:prstGeom>
          <a:noFill/>
        </p:spPr>
        <p:txBody>
          <a:bodyPr wrap="square" rtlCol="0">
            <a:spAutoFit/>
          </a:bodyPr>
          <a:lstStyle/>
          <a:p>
            <a:pPr>
              <a:buFont typeface="Arial" pitchFamily="34" charset="0"/>
              <a:buChar char="•"/>
            </a:pPr>
            <a:r>
              <a:rPr lang="en-US" sz="2800" dirty="0" smtClean="0"/>
              <a:t>   IRB Chair</a:t>
            </a:r>
          </a:p>
          <a:p>
            <a:pPr lvl="1">
              <a:buFont typeface="Arial" pitchFamily="34" charset="0"/>
              <a:buChar char="•"/>
            </a:pPr>
            <a:r>
              <a:rPr lang="en-US" sz="2800" dirty="0" smtClean="0"/>
              <a:t> </a:t>
            </a:r>
            <a:r>
              <a:rPr lang="en-US" sz="2400" dirty="0" smtClean="0"/>
              <a:t>Dr. Jason Eberl: 317-955-6601; </a:t>
            </a:r>
            <a:r>
              <a:rPr lang="en-US" sz="2400" dirty="0" smtClean="0">
                <a:hlinkClick r:id="rId2"/>
              </a:rPr>
              <a:t>jeberl@marian.edu</a:t>
            </a:r>
            <a:endParaRPr lang="en-US" sz="2400" dirty="0"/>
          </a:p>
          <a:p>
            <a:pPr lvl="1"/>
            <a:r>
              <a:rPr lang="en-US" sz="2000" dirty="0" smtClean="0"/>
              <a:t>  </a:t>
            </a:r>
          </a:p>
          <a:p>
            <a:pPr>
              <a:buFont typeface="Arial" pitchFamily="34" charset="0"/>
              <a:buChar char="•"/>
            </a:pPr>
            <a:r>
              <a:rPr lang="en-US" sz="2800" dirty="0" smtClean="0"/>
              <a:t>   Biomedical Subcommittee</a:t>
            </a:r>
          </a:p>
          <a:p>
            <a:pPr lvl="1">
              <a:buFont typeface="Arial" pitchFamily="34" charset="0"/>
              <a:buChar char="•"/>
            </a:pPr>
            <a:r>
              <a:rPr lang="en-US" sz="2400" dirty="0" smtClean="0"/>
              <a:t> Dr. Sam Pope: 317-955-6275; </a:t>
            </a:r>
            <a:r>
              <a:rPr lang="en-US" sz="2400" dirty="0" smtClean="0">
                <a:hlinkClick r:id="rId3"/>
              </a:rPr>
              <a:t>spope@marian.edu</a:t>
            </a:r>
            <a:endParaRPr lang="en-US" sz="2400" dirty="0" smtClean="0"/>
          </a:p>
          <a:p>
            <a:pPr lvl="1">
              <a:buFont typeface="Arial" pitchFamily="34" charset="0"/>
              <a:buChar char="•"/>
            </a:pPr>
            <a:r>
              <a:rPr lang="en-US" sz="2400" dirty="0"/>
              <a:t> </a:t>
            </a:r>
            <a:r>
              <a:rPr lang="en-US" sz="2400" dirty="0" smtClean="0"/>
              <a:t>Jeanmarie Cairns: 317-955-6295; </a:t>
            </a:r>
            <a:r>
              <a:rPr lang="en-US" sz="2400" dirty="0" smtClean="0">
                <a:hlinkClick r:id="rId4"/>
              </a:rPr>
              <a:t>jcairns@marian.edu</a:t>
            </a:r>
            <a:r>
              <a:rPr lang="en-US" sz="2400" dirty="0" smtClean="0"/>
              <a:t> </a:t>
            </a:r>
          </a:p>
          <a:p>
            <a:pPr lvl="1"/>
            <a:endParaRPr lang="en-US" sz="2000" dirty="0" smtClean="0"/>
          </a:p>
          <a:p>
            <a:pPr>
              <a:buFont typeface="Arial" pitchFamily="34" charset="0"/>
              <a:buChar char="•"/>
            </a:pPr>
            <a:r>
              <a:rPr lang="en-US" sz="2800" dirty="0" smtClean="0"/>
              <a:t>   Social/Behavior Subcommittee</a:t>
            </a:r>
          </a:p>
          <a:p>
            <a:pPr lvl="1">
              <a:buFont typeface="Arial" pitchFamily="34" charset="0"/>
              <a:buChar char="•"/>
            </a:pPr>
            <a:r>
              <a:rPr lang="en-US" sz="2400" dirty="0" smtClean="0"/>
              <a:t> Dr. Karen Spear: 317-955-6115; </a:t>
            </a:r>
            <a:r>
              <a:rPr lang="en-US" sz="2400" dirty="0" smtClean="0">
                <a:hlinkClick r:id="rId5"/>
              </a:rPr>
              <a:t>kspear@marian.edu</a:t>
            </a:r>
            <a:endParaRPr lang="en-US" sz="2400" dirty="0" smtClean="0"/>
          </a:p>
          <a:p>
            <a:pPr lvl="1">
              <a:buFont typeface="Arial" pitchFamily="34" charset="0"/>
              <a:buChar char="•"/>
            </a:pPr>
            <a:r>
              <a:rPr lang="en-US" sz="2400" dirty="0" smtClean="0"/>
              <a:t> Beverly </a:t>
            </a:r>
            <a:r>
              <a:rPr lang="en-US" sz="2400" dirty="0"/>
              <a:t>Day: 317-955-6176; </a:t>
            </a:r>
            <a:r>
              <a:rPr lang="en-US" sz="2400" dirty="0">
                <a:hlinkClick r:id="rId6"/>
              </a:rPr>
              <a:t>bday@marian.edu</a:t>
            </a:r>
            <a:endParaRPr lang="en-US" sz="2400" dirty="0" smtClean="0"/>
          </a:p>
          <a:p>
            <a:pPr lvl="1"/>
            <a:endParaRPr lang="en-US" sz="2000" dirty="0" smtClean="0"/>
          </a:p>
          <a:p>
            <a:endParaRPr lang="en-US" sz="2000" dirty="0"/>
          </a:p>
        </p:txBody>
      </p:sp>
    </p:spTree>
    <p:extLst>
      <p:ext uri="{BB962C8B-B14F-4D97-AF65-F5344CB8AC3E}">
        <p14:creationId xmlns:p14="http://schemas.microsoft.com/office/powerpoint/2010/main" val="131783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8001000" cy="707886"/>
          </a:xfrm>
          <a:prstGeom prst="rect">
            <a:avLst/>
          </a:prstGeom>
          <a:noFill/>
        </p:spPr>
        <p:txBody>
          <a:bodyPr wrap="square" rtlCol="0">
            <a:spAutoFit/>
          </a:bodyPr>
          <a:lstStyle/>
          <a:p>
            <a:r>
              <a:rPr lang="en-US" sz="4000" dirty="0" smtClean="0"/>
              <a:t>Purpose of the IRB</a:t>
            </a:r>
            <a:endParaRPr lang="en-US" sz="4000" dirty="0"/>
          </a:p>
        </p:txBody>
      </p:sp>
      <p:sp>
        <p:nvSpPr>
          <p:cNvPr id="4" name="TextBox 3"/>
          <p:cNvSpPr txBox="1"/>
          <p:nvPr/>
        </p:nvSpPr>
        <p:spPr>
          <a:xfrm>
            <a:off x="611659" y="1729378"/>
            <a:ext cx="8001000" cy="954107"/>
          </a:xfrm>
          <a:prstGeom prst="rect">
            <a:avLst/>
          </a:prstGeom>
          <a:noFill/>
        </p:spPr>
        <p:txBody>
          <a:bodyPr wrap="square" rtlCol="0">
            <a:spAutoFit/>
          </a:bodyPr>
          <a:lstStyle/>
          <a:p>
            <a:pPr>
              <a:buFont typeface="Arial" pitchFamily="34" charset="0"/>
              <a:buChar char="•"/>
              <a:defRPr/>
            </a:pPr>
            <a:r>
              <a:rPr lang="en-US" sz="2800" dirty="0" smtClean="0"/>
              <a:t>     Committee within an institution that reviews and   </a:t>
            </a:r>
          </a:p>
          <a:p>
            <a:pPr>
              <a:defRPr/>
            </a:pPr>
            <a:r>
              <a:rPr lang="en-US" sz="2800" dirty="0" smtClean="0"/>
              <a:t>       oversees all research using human subjects.</a:t>
            </a:r>
          </a:p>
        </p:txBody>
      </p:sp>
      <p:sp>
        <p:nvSpPr>
          <p:cNvPr id="5" name="TextBox 4"/>
          <p:cNvSpPr txBox="1"/>
          <p:nvPr/>
        </p:nvSpPr>
        <p:spPr>
          <a:xfrm>
            <a:off x="1219200" y="2747145"/>
            <a:ext cx="7010400" cy="461665"/>
          </a:xfrm>
          <a:prstGeom prst="rect">
            <a:avLst/>
          </a:prstGeom>
          <a:noFill/>
        </p:spPr>
        <p:txBody>
          <a:bodyPr wrap="square" rtlCol="0">
            <a:spAutoFit/>
          </a:bodyPr>
          <a:lstStyle/>
          <a:p>
            <a:pPr>
              <a:buFont typeface="Arial" pitchFamily="34" charset="0"/>
              <a:buChar char="•"/>
              <a:defRPr/>
            </a:pPr>
            <a:r>
              <a:rPr lang="en-US" sz="2400" dirty="0" smtClean="0"/>
              <a:t>   Governed by </a:t>
            </a:r>
            <a:r>
              <a:rPr lang="en-US" sz="2400" dirty="0" smtClean="0">
                <a:hlinkClick r:id="rId2"/>
              </a:rPr>
              <a:t>45 CFR 46:  the “Common Rule.”</a:t>
            </a:r>
            <a:endParaRPr lang="en-US" sz="2400" dirty="0" smtClean="0"/>
          </a:p>
        </p:txBody>
      </p:sp>
      <p:sp>
        <p:nvSpPr>
          <p:cNvPr id="6" name="TextBox 5"/>
          <p:cNvSpPr txBox="1"/>
          <p:nvPr/>
        </p:nvSpPr>
        <p:spPr>
          <a:xfrm>
            <a:off x="1219200" y="3252911"/>
            <a:ext cx="7239000" cy="830997"/>
          </a:xfrm>
          <a:prstGeom prst="rect">
            <a:avLst/>
          </a:prstGeom>
          <a:noFill/>
        </p:spPr>
        <p:txBody>
          <a:bodyPr wrap="square" rtlCol="0">
            <a:spAutoFit/>
          </a:bodyPr>
          <a:lstStyle/>
          <a:p>
            <a:pPr>
              <a:buFont typeface="Arial" pitchFamily="34" charset="0"/>
              <a:buChar char="•"/>
              <a:defRPr/>
            </a:pPr>
            <a:r>
              <a:rPr lang="en-US" sz="2400" dirty="0" smtClean="0"/>
              <a:t>   Scientific review: To ensure study is scientifically valid </a:t>
            </a:r>
          </a:p>
          <a:p>
            <a:pPr>
              <a:defRPr/>
            </a:pPr>
            <a:r>
              <a:rPr lang="en-US" sz="2400" dirty="0" smtClean="0"/>
              <a:t>    and addresses an important problem.</a:t>
            </a:r>
          </a:p>
        </p:txBody>
      </p:sp>
      <p:sp>
        <p:nvSpPr>
          <p:cNvPr id="7" name="TextBox 6"/>
          <p:cNvSpPr txBox="1"/>
          <p:nvPr/>
        </p:nvSpPr>
        <p:spPr>
          <a:xfrm>
            <a:off x="1219200" y="4114800"/>
            <a:ext cx="7239000" cy="1938992"/>
          </a:xfrm>
          <a:prstGeom prst="rect">
            <a:avLst/>
          </a:prstGeom>
          <a:noFill/>
        </p:spPr>
        <p:txBody>
          <a:bodyPr wrap="square" rtlCol="0">
            <a:spAutoFit/>
          </a:bodyPr>
          <a:lstStyle/>
          <a:p>
            <a:pPr>
              <a:buFont typeface="Arial" pitchFamily="34" charset="0"/>
              <a:buChar char="•"/>
              <a:defRPr/>
            </a:pPr>
            <a:r>
              <a:rPr lang="en-US" sz="2400" dirty="0" smtClean="0"/>
              <a:t>   Informed consent review: To ensure informed consent </a:t>
            </a:r>
          </a:p>
          <a:p>
            <a:pPr>
              <a:defRPr/>
            </a:pPr>
            <a:r>
              <a:rPr lang="en-US" sz="2400" dirty="0" smtClean="0"/>
              <a:t>    form is readable and understandable, contains no  </a:t>
            </a:r>
          </a:p>
          <a:p>
            <a:pPr>
              <a:defRPr/>
            </a:pPr>
            <a:r>
              <a:rPr lang="en-US" sz="2400" dirty="0" smtClean="0"/>
              <a:t>    potentially coercive language, informs prospective </a:t>
            </a:r>
          </a:p>
          <a:p>
            <a:pPr>
              <a:defRPr/>
            </a:pPr>
            <a:r>
              <a:rPr lang="en-US" sz="2400" dirty="0" smtClean="0"/>
              <a:t>    subjects about risks and benefits, and addresses </a:t>
            </a:r>
          </a:p>
          <a:p>
            <a:pPr>
              <a:defRPr/>
            </a:pPr>
            <a:r>
              <a:rPr lang="en-US" sz="2400" dirty="0" smtClean="0"/>
              <a:t>    subjects’ rights and privacy.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15425"/>
            <a:ext cx="8001000" cy="584775"/>
          </a:xfrm>
          <a:prstGeom prst="rect">
            <a:avLst/>
          </a:prstGeom>
          <a:noFill/>
        </p:spPr>
        <p:txBody>
          <a:bodyPr wrap="square" rtlCol="0">
            <a:spAutoFit/>
          </a:bodyPr>
          <a:lstStyle/>
          <a:p>
            <a:r>
              <a:rPr lang="en-US" sz="3200" dirty="0" smtClean="0"/>
              <a:t>Two Essential Protections for Human Subjects</a:t>
            </a:r>
            <a:endParaRPr lang="en-US" sz="3200" dirty="0"/>
          </a:p>
        </p:txBody>
      </p:sp>
      <p:sp>
        <p:nvSpPr>
          <p:cNvPr id="4" name="TextBox 3"/>
          <p:cNvSpPr txBox="1"/>
          <p:nvPr/>
        </p:nvSpPr>
        <p:spPr>
          <a:xfrm>
            <a:off x="685800" y="1752600"/>
            <a:ext cx="8001000" cy="2160591"/>
          </a:xfrm>
          <a:prstGeom prst="rect">
            <a:avLst/>
          </a:prstGeom>
          <a:noFill/>
        </p:spPr>
        <p:txBody>
          <a:bodyPr wrap="square" rtlCol="0">
            <a:spAutoFit/>
          </a:bodyPr>
          <a:lstStyle/>
          <a:p>
            <a:pPr>
              <a:lnSpc>
                <a:spcPct val="80000"/>
              </a:lnSpc>
              <a:buFont typeface="Arial" pitchFamily="34" charset="0"/>
              <a:buChar char="•"/>
            </a:pPr>
            <a:r>
              <a:rPr lang="en-US" sz="2800" dirty="0" smtClean="0"/>
              <a:t>   Independent review of research to assess risks and   </a:t>
            </a:r>
          </a:p>
          <a:p>
            <a:pPr>
              <a:lnSpc>
                <a:spcPct val="80000"/>
              </a:lnSpc>
            </a:pPr>
            <a:r>
              <a:rPr lang="en-US" sz="2800" dirty="0" smtClean="0"/>
              <a:t>     potential benefits </a:t>
            </a:r>
          </a:p>
          <a:p>
            <a:pPr>
              <a:lnSpc>
                <a:spcPct val="80000"/>
              </a:lnSpc>
            </a:pPr>
            <a:endParaRPr lang="en-US" sz="2800" dirty="0" smtClean="0"/>
          </a:p>
          <a:p>
            <a:pPr>
              <a:lnSpc>
                <a:spcPct val="80000"/>
              </a:lnSpc>
              <a:buFont typeface="Arial" pitchFamily="34" charset="0"/>
              <a:buChar char="•"/>
            </a:pPr>
            <a:r>
              <a:rPr lang="en-US" sz="2800" dirty="0" smtClean="0"/>
              <a:t>   Opportunity for people to voluntarily and </a:t>
            </a:r>
          </a:p>
          <a:p>
            <a:pPr>
              <a:lnSpc>
                <a:spcPct val="80000"/>
              </a:lnSpc>
            </a:pPr>
            <a:r>
              <a:rPr lang="en-US" sz="2800" dirty="0" smtClean="0"/>
              <a:t>     </a:t>
            </a:r>
            <a:r>
              <a:rPr lang="en-US" sz="2800" dirty="0"/>
              <a:t>knowledgeably </a:t>
            </a:r>
            <a:r>
              <a:rPr lang="en-US" sz="2800" dirty="0" smtClean="0"/>
              <a:t>decide whether to participate in a </a:t>
            </a:r>
            <a:r>
              <a:rPr lang="en-US" sz="2800" dirty="0"/>
              <a:t> </a:t>
            </a:r>
            <a:r>
              <a:rPr lang="en-US" sz="2800" dirty="0" smtClean="0"/>
              <a:t>  </a:t>
            </a:r>
          </a:p>
          <a:p>
            <a:pPr>
              <a:lnSpc>
                <a:spcPct val="80000"/>
              </a:lnSpc>
            </a:pPr>
            <a:r>
              <a:rPr lang="en-US" sz="2800" dirty="0"/>
              <a:t> </a:t>
            </a:r>
            <a:r>
              <a:rPr lang="en-US" sz="2800" dirty="0" smtClean="0"/>
              <a:t>    particular research protocol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8001000" cy="1323439"/>
          </a:xfrm>
          <a:prstGeom prst="rect">
            <a:avLst/>
          </a:prstGeom>
          <a:noFill/>
        </p:spPr>
        <p:txBody>
          <a:bodyPr wrap="square" rtlCol="0">
            <a:spAutoFit/>
          </a:bodyPr>
          <a:lstStyle/>
          <a:p>
            <a:r>
              <a:rPr lang="en-US" sz="4000" dirty="0" smtClean="0"/>
              <a:t>Basic Informed Consent Requirements</a:t>
            </a:r>
            <a:endParaRPr lang="en-US" sz="4000" dirty="0"/>
          </a:p>
        </p:txBody>
      </p:sp>
      <p:sp>
        <p:nvSpPr>
          <p:cNvPr id="4" name="TextBox 3"/>
          <p:cNvSpPr txBox="1"/>
          <p:nvPr/>
        </p:nvSpPr>
        <p:spPr>
          <a:xfrm>
            <a:off x="685800" y="2630031"/>
            <a:ext cx="8001000" cy="3108543"/>
          </a:xfrm>
          <a:prstGeom prst="rect">
            <a:avLst/>
          </a:prstGeom>
          <a:noFill/>
        </p:spPr>
        <p:txBody>
          <a:bodyPr wrap="square" rtlCol="0">
            <a:spAutoFit/>
          </a:bodyPr>
          <a:lstStyle/>
          <a:p>
            <a:pPr>
              <a:buFont typeface="Arial" pitchFamily="34" charset="0"/>
              <a:buChar char="•"/>
            </a:pPr>
            <a:r>
              <a:rPr lang="en-US" sz="2800" dirty="0" smtClean="0"/>
              <a:t>   Provide sufficient information to fully inform the </a:t>
            </a:r>
          </a:p>
          <a:p>
            <a:r>
              <a:rPr lang="en-US" sz="2800" dirty="0" smtClean="0"/>
              <a:t>     subject</a:t>
            </a:r>
          </a:p>
          <a:p>
            <a:endParaRPr lang="en-US" sz="2800" dirty="0" smtClean="0"/>
          </a:p>
          <a:p>
            <a:pPr>
              <a:buFont typeface="Arial" pitchFamily="34" charset="0"/>
              <a:buChar char="•"/>
            </a:pPr>
            <a:r>
              <a:rPr lang="en-US" sz="2800" dirty="0" smtClean="0"/>
              <a:t>   Written in a language understandable to the </a:t>
            </a:r>
          </a:p>
          <a:p>
            <a:r>
              <a:rPr lang="en-US" sz="2800" dirty="0" smtClean="0"/>
              <a:t>     subject population</a:t>
            </a:r>
          </a:p>
          <a:p>
            <a:endParaRPr lang="en-US" sz="2800" dirty="0"/>
          </a:p>
          <a:p>
            <a:pPr marL="457200" indent="-457200">
              <a:buFont typeface="Arial" panose="020B0604020202020204" pitchFamily="34" charset="0"/>
              <a:buChar char="•"/>
            </a:pPr>
            <a:r>
              <a:rPr lang="en-US" sz="2800" dirty="0"/>
              <a:t>Contain NO exculpatory language</a:t>
            </a:r>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8001000" cy="707886"/>
          </a:xfrm>
          <a:prstGeom prst="rect">
            <a:avLst/>
          </a:prstGeom>
          <a:noFill/>
        </p:spPr>
        <p:txBody>
          <a:bodyPr wrap="square" rtlCol="0">
            <a:spAutoFit/>
          </a:bodyPr>
          <a:lstStyle/>
          <a:p>
            <a:r>
              <a:rPr lang="en-US" sz="4000" dirty="0" smtClean="0"/>
              <a:t>Basic Informed Consent Elements</a:t>
            </a:r>
            <a:endParaRPr lang="en-US" sz="4000" dirty="0"/>
          </a:p>
        </p:txBody>
      </p:sp>
      <p:sp>
        <p:nvSpPr>
          <p:cNvPr id="4" name="TextBox 3"/>
          <p:cNvSpPr txBox="1"/>
          <p:nvPr/>
        </p:nvSpPr>
        <p:spPr>
          <a:xfrm>
            <a:off x="381000" y="1828800"/>
            <a:ext cx="8382000" cy="4216539"/>
          </a:xfrm>
          <a:prstGeom prst="rect">
            <a:avLst/>
          </a:prstGeom>
          <a:noFill/>
        </p:spPr>
        <p:txBody>
          <a:bodyPr wrap="square" rtlCol="0">
            <a:spAutoFit/>
          </a:bodyPr>
          <a:lstStyle/>
          <a:p>
            <a:pPr>
              <a:buFont typeface="Arial" pitchFamily="34" charset="0"/>
              <a:buChar char="•"/>
            </a:pPr>
            <a:r>
              <a:rPr lang="en-US" sz="2800" dirty="0" smtClean="0"/>
              <a:t>   Explain:</a:t>
            </a:r>
          </a:p>
          <a:p>
            <a:pPr lvl="1">
              <a:buFont typeface="Arial" pitchFamily="34" charset="0"/>
              <a:buChar char="•"/>
            </a:pPr>
            <a:r>
              <a:rPr lang="en-US" sz="2400" dirty="0" smtClean="0"/>
              <a:t>   Research</a:t>
            </a:r>
          </a:p>
          <a:p>
            <a:pPr lvl="1">
              <a:buFont typeface="Arial" pitchFamily="34" charset="0"/>
              <a:buChar char="•"/>
            </a:pPr>
            <a:r>
              <a:rPr lang="en-US" sz="2400" dirty="0" smtClean="0"/>
              <a:t>   Purpose</a:t>
            </a:r>
          </a:p>
          <a:p>
            <a:pPr lvl="1">
              <a:buFont typeface="Arial" pitchFamily="34" charset="0"/>
              <a:buChar char="•"/>
            </a:pPr>
            <a:r>
              <a:rPr lang="en-US" sz="2400" dirty="0" smtClean="0"/>
              <a:t>   Procedures (specifying those which are </a:t>
            </a:r>
            <a:r>
              <a:rPr lang="en-US" sz="2400" i="1" dirty="0" smtClean="0"/>
              <a:t>experimental</a:t>
            </a:r>
            <a:r>
              <a:rPr lang="en-US" sz="2400" dirty="0" smtClean="0"/>
              <a:t>)</a:t>
            </a:r>
          </a:p>
          <a:p>
            <a:pPr lvl="1">
              <a:buFont typeface="Arial" pitchFamily="34" charset="0"/>
              <a:buChar char="•"/>
            </a:pPr>
            <a:r>
              <a:rPr lang="en-US" sz="2400" dirty="0" smtClean="0"/>
              <a:t>   Reasonably foreseeable risks or discomforts</a:t>
            </a:r>
          </a:p>
          <a:p>
            <a:pPr lvl="1">
              <a:buFont typeface="Arial" pitchFamily="34" charset="0"/>
              <a:buChar char="•"/>
            </a:pPr>
            <a:r>
              <a:rPr lang="en-US" sz="2400" dirty="0" smtClean="0"/>
              <a:t>   Reasonably expected benefits to the subject or others</a:t>
            </a:r>
          </a:p>
          <a:p>
            <a:pPr lvl="1">
              <a:buFont typeface="Arial" pitchFamily="34" charset="0"/>
              <a:buChar char="•"/>
            </a:pPr>
            <a:r>
              <a:rPr lang="en-US" sz="2400" dirty="0" smtClean="0"/>
              <a:t>   Compensation (for research with more than minimal risk)</a:t>
            </a:r>
          </a:p>
          <a:p>
            <a:pPr lvl="1">
              <a:buFont typeface="Arial" pitchFamily="34" charset="0"/>
              <a:buChar char="•"/>
            </a:pPr>
            <a:r>
              <a:rPr lang="en-US" sz="2400" dirty="0" smtClean="0"/>
              <a:t>   Available medical treatments if injury occurs</a:t>
            </a:r>
          </a:p>
          <a:p>
            <a:pPr lvl="1">
              <a:buFont typeface="Arial" pitchFamily="34" charset="0"/>
              <a:buChar char="•"/>
            </a:pPr>
            <a:r>
              <a:rPr lang="en-US" sz="2400" dirty="0" smtClean="0"/>
              <a:t>   Alternative procedures or courses of treatment</a:t>
            </a:r>
          </a:p>
          <a:p>
            <a:pPr lvl="1">
              <a:buFont typeface="Arial" pitchFamily="34" charset="0"/>
              <a:buChar char="•"/>
            </a:pPr>
            <a:r>
              <a:rPr lang="en-US" sz="2400" dirty="0" smtClean="0"/>
              <a:t>   Confidentiality (noting possibility of FDA inspection)</a:t>
            </a:r>
          </a:p>
          <a:p>
            <a:pPr lvl="1"/>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44714"/>
            <a:ext cx="8534400" cy="707886"/>
          </a:xfrm>
          <a:prstGeom prst="rect">
            <a:avLst/>
          </a:prstGeom>
          <a:noFill/>
        </p:spPr>
        <p:txBody>
          <a:bodyPr wrap="square" rtlCol="0">
            <a:spAutoFit/>
          </a:bodyPr>
          <a:lstStyle/>
          <a:p>
            <a:r>
              <a:rPr lang="en-US" sz="4000" dirty="0" smtClean="0"/>
              <a:t>Basic Informed Consent Elements (</a:t>
            </a:r>
            <a:r>
              <a:rPr lang="en-US" sz="4000" dirty="0" err="1" smtClean="0"/>
              <a:t>cont</a:t>
            </a:r>
            <a:r>
              <a:rPr lang="en-US" sz="4000" dirty="0" smtClean="0"/>
              <a:t>)</a:t>
            </a:r>
            <a:endParaRPr lang="en-US" sz="4000" dirty="0"/>
          </a:p>
        </p:txBody>
      </p:sp>
      <p:sp>
        <p:nvSpPr>
          <p:cNvPr id="4" name="TextBox 3"/>
          <p:cNvSpPr txBox="1"/>
          <p:nvPr/>
        </p:nvSpPr>
        <p:spPr>
          <a:xfrm>
            <a:off x="571500" y="1774310"/>
            <a:ext cx="8001000" cy="3847207"/>
          </a:xfrm>
          <a:prstGeom prst="rect">
            <a:avLst/>
          </a:prstGeom>
          <a:noFill/>
        </p:spPr>
        <p:txBody>
          <a:bodyPr wrap="square" rtlCol="0">
            <a:spAutoFit/>
          </a:bodyPr>
          <a:lstStyle/>
          <a:p>
            <a:pPr>
              <a:buFont typeface="Arial" pitchFamily="34" charset="0"/>
              <a:buChar char="•"/>
            </a:pPr>
            <a:r>
              <a:rPr lang="en-US" sz="2800" dirty="0" smtClean="0"/>
              <a:t>   Other Elements:</a:t>
            </a:r>
          </a:p>
          <a:p>
            <a:pPr lvl="1">
              <a:buFont typeface="Arial" pitchFamily="34" charset="0"/>
              <a:buChar char="•"/>
            </a:pPr>
            <a:r>
              <a:rPr lang="en-US" sz="2400" dirty="0" smtClean="0"/>
              <a:t>   Contacts regarding research questions, subjects’ rights,  </a:t>
            </a:r>
          </a:p>
          <a:p>
            <a:pPr lvl="1"/>
            <a:r>
              <a:rPr lang="en-US" sz="2400" dirty="0" smtClean="0"/>
              <a:t>     and to report a research-related injury</a:t>
            </a:r>
          </a:p>
          <a:p>
            <a:pPr lvl="1"/>
            <a:endParaRPr lang="en-US" sz="2400" dirty="0" smtClean="0"/>
          </a:p>
          <a:p>
            <a:pPr lvl="1">
              <a:buFont typeface="Arial" pitchFamily="34" charset="0"/>
              <a:buChar char="•"/>
            </a:pPr>
            <a:r>
              <a:rPr lang="en-US" sz="2400" dirty="0" smtClean="0"/>
              <a:t>   A statement that participation is voluntary, that refusal </a:t>
            </a:r>
          </a:p>
          <a:p>
            <a:pPr lvl="1"/>
            <a:r>
              <a:rPr lang="en-US" sz="2400" dirty="0" smtClean="0"/>
              <a:t>     to participate will involve no penalty or loss of benefits   </a:t>
            </a:r>
          </a:p>
          <a:p>
            <a:pPr lvl="1"/>
            <a:r>
              <a:rPr lang="en-US" sz="2400" dirty="0" smtClean="0"/>
              <a:t>     to which the subject is otherwise entitled, and that the </a:t>
            </a:r>
          </a:p>
          <a:p>
            <a:pPr lvl="1"/>
            <a:r>
              <a:rPr lang="en-US" sz="2400" dirty="0" smtClean="0"/>
              <a:t>     subject may discontinue participation at any time </a:t>
            </a:r>
          </a:p>
          <a:p>
            <a:pPr lvl="1"/>
            <a:r>
              <a:rPr lang="en-US" sz="2400" dirty="0" smtClean="0"/>
              <a:t>     without penalty or loss of benefits to which the subject </a:t>
            </a:r>
          </a:p>
          <a:p>
            <a:pPr lvl="1"/>
            <a:r>
              <a:rPr lang="en-US" sz="2400" dirty="0" smtClean="0"/>
              <a:t>     is otherwise entitled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68514"/>
            <a:ext cx="8229600" cy="707886"/>
          </a:xfrm>
          <a:prstGeom prst="rect">
            <a:avLst/>
          </a:prstGeom>
          <a:noFill/>
        </p:spPr>
        <p:txBody>
          <a:bodyPr wrap="square" rtlCol="0">
            <a:spAutoFit/>
          </a:bodyPr>
          <a:lstStyle/>
          <a:p>
            <a:r>
              <a:rPr lang="en-US" sz="4000" dirty="0" smtClean="0"/>
              <a:t>Definition of Human Subjects Research</a:t>
            </a:r>
            <a:endParaRPr lang="en-US" sz="4000" dirty="0"/>
          </a:p>
        </p:txBody>
      </p:sp>
      <p:sp>
        <p:nvSpPr>
          <p:cNvPr id="4" name="TextBox 3"/>
          <p:cNvSpPr txBox="1"/>
          <p:nvPr/>
        </p:nvSpPr>
        <p:spPr>
          <a:xfrm>
            <a:off x="609600" y="1752600"/>
            <a:ext cx="8001000" cy="523220"/>
          </a:xfrm>
          <a:prstGeom prst="rect">
            <a:avLst/>
          </a:prstGeom>
          <a:noFill/>
        </p:spPr>
        <p:txBody>
          <a:bodyPr wrap="square" rtlCol="0">
            <a:spAutoFit/>
          </a:bodyPr>
          <a:lstStyle/>
          <a:p>
            <a:pPr>
              <a:buFont typeface="Arial" pitchFamily="34" charset="0"/>
              <a:buChar char="•"/>
              <a:defRPr/>
            </a:pPr>
            <a:r>
              <a:rPr lang="en-US" sz="2800" dirty="0" smtClean="0"/>
              <a:t>   Definition of “Research”</a:t>
            </a:r>
          </a:p>
        </p:txBody>
      </p:sp>
      <p:sp>
        <p:nvSpPr>
          <p:cNvPr id="5" name="TextBox 4"/>
          <p:cNvSpPr txBox="1"/>
          <p:nvPr/>
        </p:nvSpPr>
        <p:spPr>
          <a:xfrm>
            <a:off x="990600" y="2209800"/>
            <a:ext cx="7696200" cy="830997"/>
          </a:xfrm>
          <a:prstGeom prst="rect">
            <a:avLst/>
          </a:prstGeom>
          <a:noFill/>
        </p:spPr>
        <p:txBody>
          <a:bodyPr wrap="square" rtlCol="0">
            <a:spAutoFit/>
          </a:bodyPr>
          <a:lstStyle/>
          <a:p>
            <a:pPr>
              <a:buFont typeface="Arial" pitchFamily="34" charset="0"/>
              <a:buChar char="•"/>
              <a:defRPr/>
            </a:pPr>
            <a:r>
              <a:rPr lang="en-US" sz="2400" dirty="0" smtClean="0"/>
              <a:t>   “a systematic investigation . . . designed to develop or  </a:t>
            </a:r>
          </a:p>
          <a:p>
            <a:pPr>
              <a:defRPr/>
            </a:pPr>
            <a:r>
              <a:rPr lang="en-US" sz="2400" dirty="0" smtClean="0"/>
              <a:t>    contribute to </a:t>
            </a:r>
            <a:r>
              <a:rPr lang="en-US" sz="2400" dirty="0" err="1" smtClean="0"/>
              <a:t>generalizable</a:t>
            </a:r>
            <a:r>
              <a:rPr lang="en-US" sz="2400" dirty="0" smtClean="0"/>
              <a:t> knowledge.” (45 CFR 46.102d)</a:t>
            </a:r>
          </a:p>
        </p:txBody>
      </p:sp>
      <p:sp>
        <p:nvSpPr>
          <p:cNvPr id="9" name="Rectangle 8"/>
          <p:cNvSpPr/>
          <p:nvPr/>
        </p:nvSpPr>
        <p:spPr>
          <a:xfrm>
            <a:off x="990600" y="3048000"/>
            <a:ext cx="7467600" cy="830997"/>
          </a:xfrm>
          <a:prstGeom prst="rect">
            <a:avLst/>
          </a:prstGeom>
        </p:spPr>
        <p:txBody>
          <a:bodyPr wrap="square">
            <a:spAutoFit/>
          </a:bodyPr>
          <a:lstStyle/>
          <a:p>
            <a:pPr>
              <a:buFont typeface="Arial" pitchFamily="34" charset="0"/>
              <a:buChar char="•"/>
              <a:defRPr/>
            </a:pPr>
            <a:r>
              <a:rPr lang="en-US" sz="2400" dirty="0" smtClean="0"/>
              <a:t>   Final goal: To disseminate findings via publication or    </a:t>
            </a:r>
          </a:p>
          <a:p>
            <a:pPr>
              <a:defRPr/>
            </a:pPr>
            <a:r>
              <a:rPr lang="en-US" sz="2400" dirty="0"/>
              <a:t> </a:t>
            </a:r>
            <a:r>
              <a:rPr lang="en-US" sz="2400" dirty="0" smtClean="0"/>
              <a:t>    professional presentation</a:t>
            </a:r>
          </a:p>
        </p:txBody>
      </p:sp>
      <p:sp>
        <p:nvSpPr>
          <p:cNvPr id="10" name="Rectangle 9"/>
          <p:cNvSpPr/>
          <p:nvPr/>
        </p:nvSpPr>
        <p:spPr>
          <a:xfrm>
            <a:off x="533400" y="3878997"/>
            <a:ext cx="8153400" cy="2246769"/>
          </a:xfrm>
          <a:prstGeom prst="rect">
            <a:avLst/>
          </a:prstGeom>
        </p:spPr>
        <p:txBody>
          <a:bodyPr wrap="square">
            <a:spAutoFit/>
          </a:bodyPr>
          <a:lstStyle/>
          <a:p>
            <a:pPr>
              <a:buFont typeface="Arial" pitchFamily="34" charset="0"/>
              <a:buChar char="•"/>
              <a:defRPr/>
            </a:pPr>
            <a:r>
              <a:rPr lang="en-US" sz="2800" dirty="0" smtClean="0"/>
              <a:t>   </a:t>
            </a:r>
            <a:r>
              <a:rPr lang="en-US" sz="2800" dirty="0"/>
              <a:t>Examples of what is not research:</a:t>
            </a:r>
          </a:p>
          <a:p>
            <a:pPr lvl="1">
              <a:buFont typeface="Arial" pitchFamily="34" charset="0"/>
              <a:buChar char="•"/>
              <a:defRPr/>
            </a:pPr>
            <a:r>
              <a:rPr lang="en-US" sz="2400" dirty="0"/>
              <a:t>   Classroom practice exercises</a:t>
            </a:r>
          </a:p>
          <a:p>
            <a:pPr lvl="2">
              <a:buFont typeface="Arial" pitchFamily="34" charset="0"/>
              <a:buChar char="•"/>
              <a:defRPr/>
            </a:pPr>
            <a:r>
              <a:rPr lang="en-US" sz="2000" dirty="0"/>
              <a:t>   Not intended as generalized knowledge or to contribute to body </a:t>
            </a:r>
          </a:p>
          <a:p>
            <a:pPr lvl="2">
              <a:defRPr/>
            </a:pPr>
            <a:r>
              <a:rPr lang="en-US" sz="2000" dirty="0"/>
              <a:t>     of knowledge and/or not intended for publication.</a:t>
            </a:r>
          </a:p>
          <a:p>
            <a:pPr lvl="1">
              <a:buFont typeface="Arial" pitchFamily="34" charset="0"/>
              <a:buChar char="•"/>
              <a:defRPr/>
            </a:pPr>
            <a:r>
              <a:rPr lang="en-US" sz="2400" dirty="0"/>
              <a:t>   Data gathered to evaluate an educational program </a:t>
            </a:r>
          </a:p>
          <a:p>
            <a:pPr lvl="1">
              <a:defRPr/>
            </a:pPr>
            <a:r>
              <a:rPr lang="en-US" sz="2400" dirty="0"/>
              <a:t>	without intent to present or publish findings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68514"/>
            <a:ext cx="8229600" cy="4462760"/>
          </a:xfrm>
          <a:prstGeom prst="rect">
            <a:avLst/>
          </a:prstGeom>
          <a:noFill/>
        </p:spPr>
        <p:txBody>
          <a:bodyPr wrap="square" rtlCol="0">
            <a:spAutoFit/>
          </a:bodyPr>
          <a:lstStyle/>
          <a:p>
            <a:r>
              <a:rPr lang="en-US" sz="4000" dirty="0" smtClean="0"/>
              <a:t>Definition of Human Subjects Research </a:t>
            </a:r>
          </a:p>
          <a:p>
            <a:pPr marL="571500" indent="-571500">
              <a:buFont typeface="Arial" pitchFamily="34" charset="0"/>
              <a:buChar char="•"/>
            </a:pPr>
            <a:endParaRPr lang="en-US" sz="2800" dirty="0" smtClean="0"/>
          </a:p>
          <a:p>
            <a:pPr marL="571500" indent="-571500">
              <a:buFont typeface="Arial" pitchFamily="34" charset="0"/>
              <a:buChar char="•"/>
            </a:pPr>
            <a:r>
              <a:rPr lang="en-US" sz="2800" dirty="0" smtClean="0"/>
              <a:t>Definition of “Human Subject”</a:t>
            </a:r>
          </a:p>
          <a:p>
            <a:pPr marL="571500" indent="-571500">
              <a:buFont typeface="Arial" pitchFamily="34" charset="0"/>
              <a:buChar char="•"/>
            </a:pPr>
            <a:endParaRPr lang="en-US" sz="2800" dirty="0" smtClean="0"/>
          </a:p>
          <a:p>
            <a:pPr lvl="2">
              <a:buFont typeface="Arial" pitchFamily="34" charset="0"/>
              <a:buChar char="•"/>
              <a:defRPr/>
            </a:pPr>
            <a:r>
              <a:rPr lang="en-US" sz="2400" dirty="0" smtClean="0"/>
              <a:t> “</a:t>
            </a:r>
            <a:r>
              <a:rPr lang="en-US" sz="2400" dirty="0"/>
              <a:t>a living individual about whom an investigator </a:t>
            </a:r>
          </a:p>
          <a:p>
            <a:pPr lvl="1">
              <a:defRPr/>
            </a:pPr>
            <a:r>
              <a:rPr lang="en-US" sz="2400" dirty="0"/>
              <a:t>   </a:t>
            </a:r>
            <a:r>
              <a:rPr lang="en-US" sz="2400" dirty="0" smtClean="0"/>
              <a:t>	   (</a:t>
            </a:r>
            <a:r>
              <a:rPr lang="en-US" sz="2400" dirty="0"/>
              <a:t>whether professional or student) conducting </a:t>
            </a:r>
            <a:r>
              <a:rPr lang="en-US" sz="2400" dirty="0" smtClean="0"/>
              <a:t>		   research obtains </a:t>
            </a:r>
            <a:r>
              <a:rPr lang="en-US" sz="2400" dirty="0"/>
              <a:t>(1) data through intervention or </a:t>
            </a:r>
            <a:r>
              <a:rPr lang="en-US" sz="2400" dirty="0" smtClean="0"/>
              <a:t>	   </a:t>
            </a:r>
          </a:p>
          <a:p>
            <a:pPr lvl="1">
              <a:defRPr/>
            </a:pPr>
            <a:r>
              <a:rPr lang="en-US" sz="2400" dirty="0"/>
              <a:t> </a:t>
            </a:r>
            <a:r>
              <a:rPr lang="en-US" sz="2400" dirty="0" smtClean="0"/>
              <a:t>	   interaction </a:t>
            </a:r>
            <a:r>
              <a:rPr lang="en-US" sz="2400" dirty="0"/>
              <a:t>with </a:t>
            </a:r>
            <a:r>
              <a:rPr lang="en-US" sz="2400" dirty="0" smtClean="0"/>
              <a:t>the </a:t>
            </a:r>
            <a:r>
              <a:rPr lang="en-US" sz="2400" dirty="0"/>
              <a:t>individual, or (2) identifiable </a:t>
            </a:r>
            <a:endParaRPr lang="en-US" sz="2400" dirty="0" smtClean="0"/>
          </a:p>
          <a:p>
            <a:pPr lvl="1">
              <a:defRPr/>
            </a:pPr>
            <a:r>
              <a:rPr lang="en-US" sz="2400" dirty="0"/>
              <a:t>	</a:t>
            </a:r>
            <a:r>
              <a:rPr lang="en-US" sz="2400" dirty="0" smtClean="0"/>
              <a:t>   private information</a:t>
            </a:r>
            <a:r>
              <a:rPr lang="en-US" sz="2400" dirty="0"/>
              <a:t>.” </a:t>
            </a:r>
            <a:r>
              <a:rPr lang="en-US" sz="2400" dirty="0" smtClean="0"/>
              <a:t>(</a:t>
            </a:r>
            <a:r>
              <a:rPr lang="en-US" sz="2400" dirty="0"/>
              <a:t>45 CFR 46.102f)</a:t>
            </a:r>
          </a:p>
          <a:p>
            <a:endParaRPr lang="en-US" sz="4000" dirty="0"/>
          </a:p>
        </p:txBody>
      </p:sp>
    </p:spTree>
    <p:extLst>
      <p:ext uri="{BB962C8B-B14F-4D97-AF65-F5344CB8AC3E}">
        <p14:creationId xmlns:p14="http://schemas.microsoft.com/office/powerpoint/2010/main" val="402986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20914"/>
            <a:ext cx="8077200" cy="707886"/>
          </a:xfrm>
          <a:prstGeom prst="rect">
            <a:avLst/>
          </a:prstGeom>
          <a:noFill/>
        </p:spPr>
        <p:txBody>
          <a:bodyPr wrap="square" rtlCol="0">
            <a:spAutoFit/>
          </a:bodyPr>
          <a:lstStyle/>
          <a:p>
            <a:r>
              <a:rPr lang="en-US" sz="4000" dirty="0" smtClean="0"/>
              <a:t>Vulnerable Populations</a:t>
            </a:r>
            <a:endParaRPr lang="en-US" sz="4000" dirty="0"/>
          </a:p>
        </p:txBody>
      </p:sp>
      <p:sp>
        <p:nvSpPr>
          <p:cNvPr id="3" name="Rectangle 2"/>
          <p:cNvSpPr/>
          <p:nvPr/>
        </p:nvSpPr>
        <p:spPr>
          <a:xfrm>
            <a:off x="609600" y="1981200"/>
            <a:ext cx="7924800" cy="3231654"/>
          </a:xfrm>
          <a:prstGeom prst="rect">
            <a:avLst/>
          </a:prstGeom>
        </p:spPr>
        <p:txBody>
          <a:bodyPr wrap="square">
            <a:spAutoFit/>
          </a:bodyPr>
          <a:lstStyle/>
          <a:p>
            <a:pPr>
              <a:buFont typeface="Arial" pitchFamily="34" charset="0"/>
              <a:buChar char="•"/>
              <a:defRPr/>
            </a:pPr>
            <a:r>
              <a:rPr lang="en-US" sz="2800" dirty="0" smtClean="0"/>
              <a:t>   Pregnant Women, Human Fetuses, and Neonates</a:t>
            </a:r>
          </a:p>
          <a:p>
            <a:pPr lvl="1">
              <a:buFont typeface="Arial" pitchFamily="34" charset="0"/>
              <a:buChar char="•"/>
              <a:defRPr/>
            </a:pPr>
            <a:r>
              <a:rPr lang="en-US" sz="2400" dirty="0" smtClean="0"/>
              <a:t>   See </a:t>
            </a:r>
            <a:r>
              <a:rPr lang="en-US" sz="2400" dirty="0" smtClean="0">
                <a:hlinkClick r:id="rId2"/>
              </a:rPr>
              <a:t>Subpart B</a:t>
            </a:r>
            <a:r>
              <a:rPr lang="en-US" sz="2400" dirty="0" smtClean="0"/>
              <a:t> of the “Common Rule”</a:t>
            </a:r>
          </a:p>
          <a:p>
            <a:pPr lvl="1">
              <a:defRPr/>
            </a:pPr>
            <a:endParaRPr lang="en-US" sz="2400" dirty="0" smtClean="0"/>
          </a:p>
          <a:p>
            <a:pPr>
              <a:buFont typeface="Arial" pitchFamily="34" charset="0"/>
              <a:buChar char="•"/>
              <a:defRPr/>
            </a:pPr>
            <a:r>
              <a:rPr lang="en-US" sz="2800" dirty="0" smtClean="0"/>
              <a:t>   Prisoners</a:t>
            </a:r>
          </a:p>
          <a:p>
            <a:pPr lvl="1">
              <a:buFont typeface="Arial" pitchFamily="34" charset="0"/>
              <a:buChar char="•"/>
              <a:defRPr/>
            </a:pPr>
            <a:r>
              <a:rPr lang="en-US" sz="2400" dirty="0" smtClean="0"/>
              <a:t>   See </a:t>
            </a:r>
            <a:r>
              <a:rPr lang="en-US" sz="2400" dirty="0" smtClean="0">
                <a:hlinkClick r:id="rId3"/>
              </a:rPr>
              <a:t>Subpart C</a:t>
            </a:r>
            <a:r>
              <a:rPr lang="en-US" sz="2400" dirty="0" smtClean="0"/>
              <a:t> of the “Common Rule”</a:t>
            </a:r>
          </a:p>
          <a:p>
            <a:pPr lvl="1">
              <a:defRPr/>
            </a:pPr>
            <a:endParaRPr lang="en-US" sz="2400" dirty="0" smtClean="0"/>
          </a:p>
          <a:p>
            <a:pPr>
              <a:buFont typeface="Arial" pitchFamily="34" charset="0"/>
              <a:buChar char="•"/>
              <a:defRPr/>
            </a:pPr>
            <a:r>
              <a:rPr lang="en-US" sz="2800" dirty="0" smtClean="0"/>
              <a:t>   Children (especially in educational research)</a:t>
            </a:r>
          </a:p>
          <a:p>
            <a:pPr lvl="1">
              <a:buFont typeface="Arial" pitchFamily="34" charset="0"/>
              <a:buChar char="•"/>
              <a:defRPr/>
            </a:pPr>
            <a:r>
              <a:rPr lang="en-US" sz="2400" dirty="0" smtClean="0"/>
              <a:t>  See </a:t>
            </a:r>
            <a:r>
              <a:rPr lang="en-US" sz="2400" dirty="0" smtClean="0">
                <a:hlinkClick r:id="rId4"/>
              </a:rPr>
              <a:t>Subpart D</a:t>
            </a:r>
            <a:r>
              <a:rPr lang="en-US" sz="2400" dirty="0" smtClean="0"/>
              <a:t> of the “Common Rule”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3336</TotalTime>
  <Words>1027</Words>
  <Application>Microsoft Office PowerPoint</Application>
  <PresentationFormat>On-screen Show (4:3)</PresentationFormat>
  <Paragraphs>166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Marian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AndreaFagan</dc:creator>
  <cp:lastModifiedBy>Karen Spear</cp:lastModifiedBy>
  <cp:revision>87</cp:revision>
  <dcterms:created xsi:type="dcterms:W3CDTF">2012-01-19T14:34:27Z</dcterms:created>
  <dcterms:modified xsi:type="dcterms:W3CDTF">2014-08-29T14:14:11Z</dcterms:modified>
</cp:coreProperties>
</file>